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256" r:id="rId2"/>
    <p:sldId id="264" r:id="rId3"/>
    <p:sldId id="310" r:id="rId4"/>
    <p:sldId id="312" r:id="rId5"/>
    <p:sldId id="313" r:id="rId6"/>
    <p:sldId id="311" r:id="rId7"/>
    <p:sldId id="278" r:id="rId8"/>
    <p:sldId id="285" r:id="rId9"/>
    <p:sldId id="308" r:id="rId10"/>
    <p:sldId id="286" r:id="rId11"/>
    <p:sldId id="307" r:id="rId12"/>
    <p:sldId id="265" r:id="rId13"/>
    <p:sldId id="309" r:id="rId14"/>
    <p:sldId id="268" r:id="rId15"/>
    <p:sldId id="270" r:id="rId16"/>
    <p:sldId id="314" r:id="rId17"/>
    <p:sldId id="292" r:id="rId18"/>
    <p:sldId id="297" r:id="rId19"/>
    <p:sldId id="296" r:id="rId20"/>
    <p:sldId id="315"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41" d="100"/>
          <a:sy n="41" d="100"/>
        </p:scale>
        <p:origin x="-2328" y="-10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lt-LT"/>
          </a:p>
        </p:txBody>
      </p:sp>
      <p:sp>
        <p:nvSpPr>
          <p:cNvPr id="3" name="Datos vietos rezervavimo ženklas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C4CFB3-FF01-4AEA-BF28-B18589970B85}" type="datetimeFigureOut">
              <a:rPr lang="lt-LT"/>
              <a:pPr>
                <a:defRPr/>
              </a:pPr>
              <a:t>2018.01.26</a:t>
            </a:fld>
            <a:endParaRPr lang="lt-LT"/>
          </a:p>
        </p:txBody>
      </p:sp>
      <p:sp>
        <p:nvSpPr>
          <p:cNvPr id="4" name="Skaidrės vaizdo vietos rezervavimo ženkla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lt-LT" noProof="0" smtClean="0"/>
          </a:p>
        </p:txBody>
      </p:sp>
      <p:sp>
        <p:nvSpPr>
          <p:cNvPr id="5" name="Pastabų vietos rezervavimo ženkla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lt-LT" noProof="0" smtClean="0"/>
              <a:t>Spustelėkite ruošinio teksto stiliams keisti</a:t>
            </a:r>
          </a:p>
          <a:p>
            <a:pPr lvl="1"/>
            <a:r>
              <a:rPr lang="lt-LT" noProof="0" smtClean="0"/>
              <a:t>Antras lygmuo</a:t>
            </a:r>
          </a:p>
          <a:p>
            <a:pPr lvl="2"/>
            <a:r>
              <a:rPr lang="lt-LT" noProof="0" smtClean="0"/>
              <a:t>Trečias lygmuo</a:t>
            </a:r>
          </a:p>
          <a:p>
            <a:pPr lvl="3"/>
            <a:r>
              <a:rPr lang="lt-LT" noProof="0" smtClean="0"/>
              <a:t>Ketvirtas lygmuo</a:t>
            </a:r>
          </a:p>
          <a:p>
            <a:pPr lvl="4"/>
            <a:r>
              <a:rPr lang="lt-LT" noProof="0" smtClean="0"/>
              <a:t>Penktas lygmuo</a:t>
            </a:r>
          </a:p>
        </p:txBody>
      </p:sp>
      <p:sp>
        <p:nvSpPr>
          <p:cNvPr id="6" name="Poraštės vietos rezervavimo ženklas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lt-LT"/>
          </a:p>
        </p:txBody>
      </p:sp>
      <p:sp>
        <p:nvSpPr>
          <p:cNvPr id="7" name="Skaidrės numerio vietos rezervavimo ženklas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C9D27E6-A4C2-4F16-87D3-FBB062A7D541}" type="slidenum">
              <a:rPr lang="lt-LT"/>
              <a:pPr>
                <a:defRPr/>
              </a:pPr>
              <a:t>‹#›</a:t>
            </a:fld>
            <a:endParaRPr lang="lt-LT"/>
          </a:p>
        </p:txBody>
      </p:sp>
    </p:spTree>
    <p:extLst>
      <p:ext uri="{BB962C8B-B14F-4D97-AF65-F5344CB8AC3E}">
        <p14:creationId xmlns:p14="http://schemas.microsoft.com/office/powerpoint/2010/main" val="2462127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astabų vietos rezervavimo ženklas 2"/>
          <p:cNvSpPr>
            <a:spLocks noGrp="1"/>
          </p:cNvSpPr>
          <p:nvPr>
            <p:ph type="body" idx="1"/>
          </p:nvPr>
        </p:nvSpPr>
        <p:spPr/>
        <p:txBody>
          <a:bodyPr>
            <a:normAutofit fontScale="92500" lnSpcReduction="20000"/>
          </a:bodyPr>
          <a:lstStyle/>
          <a:p>
            <a:pPr>
              <a:defRPr/>
            </a:pPr>
            <a:r>
              <a:rPr lang="lt-LT" dirty="0" smtClean="0"/>
              <a:t>Šis rodiklis rodo 15 % mūsų, pedagogų negebėjimą pripažinti mokinių skirtybes ir atsižvelgiant į jas organizuoti </a:t>
            </a:r>
            <a:r>
              <a:rPr lang="lt-LT" dirty="0" err="1" smtClean="0"/>
              <a:t>ugd</a:t>
            </a:r>
            <a:r>
              <a:rPr lang="lt-LT" dirty="0" smtClean="0"/>
              <a:t>. procesą: t.y. kelti individulius ugdymo tikslus, parinkti mokymosi  būdus bei tempą.  </a:t>
            </a:r>
            <a:r>
              <a:rPr lang="lt-LT" dirty="0" err="1" smtClean="0"/>
              <a:t>T.p</a:t>
            </a:r>
            <a:r>
              <a:rPr lang="lt-LT" dirty="0" smtClean="0"/>
              <a:t>. čia kalbama apie </a:t>
            </a:r>
            <a:r>
              <a:rPr lang="lt-LT" dirty="0" err="1" smtClean="0"/>
              <a:t>tarpdalykinę</a:t>
            </a:r>
            <a:r>
              <a:rPr lang="lt-LT" dirty="0" smtClean="0"/>
              <a:t> integraciją, kurią jau daugelį metų vertiname prastai. Ir apie klasės valdymą, kuomet mokiniai valdomi aiškiomis, sutartomis taisyklėmis ir procedūromis, pageidaujamo elgesio skatinimu, asmeniniu pavyzdžiu. </a:t>
            </a:r>
          </a:p>
          <a:p>
            <a:pPr>
              <a:defRPr/>
            </a:pPr>
            <a:r>
              <a:rPr lang="lt-LT" dirty="0" smtClean="0"/>
              <a:t>Mokinių apklausos duomenimis net 35 % mokinių teigia, kad pamokos yra neįdomios, nuobodžios.</a:t>
            </a:r>
          </a:p>
          <a:p>
            <a:pPr>
              <a:defRPr/>
            </a:pPr>
            <a:r>
              <a:rPr lang="lt-LT" dirty="0" smtClean="0"/>
              <a:t>Mokoma konstruktyviai, nekonfliktuojant ir negąsdinant, padedant įveikti mokymosi problemas ir trukdžius.</a:t>
            </a:r>
            <a:endParaRPr lang="lt-LT" dirty="0"/>
          </a:p>
        </p:txBody>
      </p:sp>
      <p:sp>
        <p:nvSpPr>
          <p:cNvPr id="2458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C2D6242-88E2-4F35-A003-429BBFF3D0E8}" type="slidenum">
              <a:rPr lang="lt-LT" altLang="lt-LT" smtClean="0"/>
              <a:pPr/>
              <a:t>4</a:t>
            </a:fld>
            <a:endParaRPr lang="lt-LT" altLang="lt-L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98% tėvų džiaugiasi</a:t>
            </a:r>
            <a:r>
              <a:rPr lang="en-US" altLang="lt-LT" smtClean="0"/>
              <a:t>, </a:t>
            </a:r>
            <a:r>
              <a:rPr lang="lt-LT" altLang="lt-LT" smtClean="0"/>
              <a:t>kad greta pamokų mokykloje organizuojama ir popamokinė veikla ( būreliai, šventės, renginiai).</a:t>
            </a:r>
          </a:p>
          <a:p>
            <a:pPr eaLnBrk="1" hangingPunct="1">
              <a:spcBef>
                <a:spcPct val="0"/>
              </a:spcBef>
            </a:pPr>
            <a:r>
              <a:rPr lang="lt-LT" altLang="lt-LT" smtClean="0"/>
              <a:t>	 Tėvų apklausa t.p.</a:t>
            </a:r>
            <a:r>
              <a:rPr lang="en-US" altLang="lt-LT" smtClean="0"/>
              <a:t> </a:t>
            </a:r>
            <a:r>
              <a:rPr lang="lt-LT" altLang="lt-LT" smtClean="0"/>
              <a:t>patvirtina, kad einame teisinga linkme: nors 12% mokinių nesijaučia saugūs mokykloje, iš 18% vaikų per pastaruosius mėnesius buvo tyčiojamasi mokykloje; tačiau 90 % tėvų tiki, kad mokykla imasi tinkamų veiksmų skriaudžiamam vaikui padėti.</a:t>
            </a:r>
            <a:r>
              <a:rPr lang="en-US" altLang="lt-LT" smtClean="0"/>
              <a:t> </a:t>
            </a:r>
            <a:r>
              <a:rPr lang="lt-LT" altLang="lt-LT" smtClean="0"/>
              <a:t>5-8 kl </a:t>
            </a:r>
            <a:r>
              <a:rPr lang="en-US" altLang="lt-LT" smtClean="0"/>
              <a:t>V</a:t>
            </a:r>
            <a:r>
              <a:rPr lang="lt-LT" altLang="lt-LT" smtClean="0"/>
              <a:t>a</a:t>
            </a:r>
            <a:r>
              <a:rPr lang="en-US" altLang="lt-LT" smtClean="0"/>
              <a:t>ik</a:t>
            </a:r>
            <a:r>
              <a:rPr lang="lt-LT" altLang="lt-LT" smtClean="0"/>
              <a:t>ų</a:t>
            </a:r>
            <a:r>
              <a:rPr lang="en-US" altLang="lt-LT" smtClean="0"/>
              <a:t> apklausos duomenimis </a:t>
            </a:r>
            <a:r>
              <a:rPr lang="lt-LT" altLang="lt-LT" smtClean="0"/>
              <a:t>iš  48% jų buvo tyčiojamasi ir 21% mokinių teigia nesijaučiantys saugiai.</a:t>
            </a:r>
          </a:p>
        </p:txBody>
      </p:sp>
      <p:sp>
        <p:nvSpPr>
          <p:cNvPr id="33796"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2B234C-46FD-434E-AF14-7DD5D731694A}" type="slidenum">
              <a:rPr lang="lt-LT" altLang="lt-LT" smtClean="0"/>
              <a:pPr/>
              <a:t>16</a:t>
            </a:fld>
            <a:endParaRPr lang="lt-LT" altLang="lt-L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Š</a:t>
            </a:r>
            <a:r>
              <a:rPr lang="en-US" altLang="lt-LT" smtClean="0"/>
              <a:t>iuo </a:t>
            </a:r>
            <a:r>
              <a:rPr lang="lt-LT" altLang="lt-LT" smtClean="0"/>
              <a:t>įvertinimu</a:t>
            </a:r>
            <a:r>
              <a:rPr lang="en-US" altLang="lt-LT" smtClean="0"/>
              <a:t> mes teigiame, kad </a:t>
            </a:r>
            <a:r>
              <a:rPr lang="lt-LT" altLang="lt-LT" smtClean="0"/>
              <a:t>patys pedagogai nesuprantame , kaip ir kiek pamokose, projektinėje veikloje, atliekant n.darbus  g.būti panaudojamos IT. Kiek skaitmeninis turinys padeda įvairiapusiškai ir mokiniams patraukliai pateikti ugdymo turinį. Nors  kitame rodiklyje džiaugiamės, kad m-kla aprūpina IT, bet pasirodo, kad patys  galimybių deramai  neišnaudojame.</a:t>
            </a:r>
          </a:p>
        </p:txBody>
      </p:sp>
      <p:sp>
        <p:nvSpPr>
          <p:cNvPr id="25604"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6D28B9-EEF9-4DA9-AFD2-214C5CE311F2}" type="slidenum">
              <a:rPr lang="lt-LT" altLang="lt-LT" smtClean="0"/>
              <a:pPr/>
              <a:t>5</a:t>
            </a:fld>
            <a:endParaRPr lang="lt-LT" altLang="lt-L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Šis rodiklis reiškia, kad ne visi mokiniai net ir padedami mokytojų  geba kelti sau mokymosi tikslus, savarankiškai pasirinkti užduočių atlikimo būdą, susirasti reikiamą informaciją ir priemones, klausti ir paprašyti pagalbos, aptarti ir vertinti savo mokymąsi, planuoti ir valdyti laiką spręsdami  mokymosi problemas.  Ne visi mokiniai geba ir yra motyvuojami mokytis bendradarbiaujant  bei padedant vieni kitiems  įvairios sudėties ir dydžio grupėse; viešai išsakyti savo mintis ir išklausyti kitus.  Mokinių apklausos duomenimis 25% 5-8 kl mokinių  teigia, kad nėra skatinami bendradarbiauti, padėti vieni kitiems.</a:t>
            </a:r>
          </a:p>
          <a:p>
            <a:endParaRPr lang="lt-LT" altLang="lt-LT" smtClean="0"/>
          </a:p>
        </p:txBody>
      </p:sp>
      <p:sp>
        <p:nvSpPr>
          <p:cNvPr id="26628"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C7F15B-6F37-48DE-A78B-FC0979FE1796}" type="slidenum">
              <a:rPr lang="lt-LT" altLang="lt-LT" smtClean="0"/>
              <a:pPr/>
              <a:t>6</a:t>
            </a:fld>
            <a:endParaRPr lang="lt-LT" altLang="lt-L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Daug metų prastai vertintas rodiklis, suveikė kaip raudonas skuduras. Panašu, kad prastai išsinagrinėję veiklos kokybės įsivertinimo aprašą, kurį siunčiau, pasisakėme prieš save. Pirmiausia šis rodiklis reiškia m-jo  ir m-nio dialogą vertinant apie mokymosi sėkmes ir nesėkmes, procesą, rezultatus, mokant m-nius savistabos, įsivertinti  savo bei stebėti kitų mokinių darbą bei pažangą.  Pasiektų rezultatų apmąstymą praktikuojame jau nuo pirmųjų klasių. Toks dialoginis vertinimas skatina poslinkį nuo išorinės link vidinės motyvacijos , ko kaip pastoviai teigiame trūksta mūsų mokiniams.  Be mūsų pačių indėlio ir pastangų poslinkių šioje srityje nesulauksime.</a:t>
            </a:r>
          </a:p>
          <a:p>
            <a:pPr eaLnBrk="1" hangingPunct="1">
              <a:spcBef>
                <a:spcPct val="0"/>
              </a:spcBef>
            </a:pPr>
            <a:endParaRPr lang="lt-LT" altLang="lt-LT" smtClean="0"/>
          </a:p>
        </p:txBody>
      </p:sp>
      <p:sp>
        <p:nvSpPr>
          <p:cNvPr id="27652"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45850D-4DA3-4B93-B186-AB2DBD9BE1C0}" type="slidenum">
              <a:rPr lang="lt-LT" altLang="lt-LT" smtClean="0"/>
              <a:pPr/>
              <a:t>7</a:t>
            </a:fld>
            <a:endParaRPr lang="lt-LT" altLang="lt-L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13 % mokytojų netiki mokinio kaip asmenybės augimo ir mokymosi galiomis,  negeba parengti prasmingų ugdymo veiklų, kurios skatintų smalsumą ir entuziazmą, leistų mokiniams pajusti pažinimo džiaugsmą bei sėkmę,  sudaryti sąlygas, kuriose mokinys nebijotų klysti, nes iš klaidų mokomasi.  </a:t>
            </a:r>
          </a:p>
          <a:p>
            <a:r>
              <a:rPr lang="lt-LT" altLang="lt-LT" smtClean="0"/>
              <a:t>Mokinių apklausos duomenimis net 36 % mokinių norėtų būti dažniau pagiriami už pasiekimus. Beje tėvai mato mūsų pastangas teigiamai vertinti jų vaikus ir net 93% teigia, jų vaikų pasiekimai yra pastebimi ir  įvertinami pagyrimais, gerais pažymiais , paskatinimais.</a:t>
            </a:r>
          </a:p>
          <a:p>
            <a:r>
              <a:rPr lang="lt-LT" altLang="lt-LT" smtClean="0"/>
              <a:t>Net 30% mokinių bijo suklysti.</a:t>
            </a:r>
          </a:p>
          <a:p>
            <a:pPr eaLnBrk="1" hangingPunct="1"/>
            <a:r>
              <a:rPr lang="lt-LT" altLang="lt-LT" smtClean="0"/>
              <a:t>Ir net 30 % jų nenori eiti į mokyklą ( sutampa tėvų ir mokinių apklausos duomenys) .</a:t>
            </a:r>
          </a:p>
        </p:txBody>
      </p:sp>
      <p:sp>
        <p:nvSpPr>
          <p:cNvPr id="28676"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310936-19B2-4B1E-BF1B-604F03BB01F6}" type="slidenum">
              <a:rPr lang="lt-LT" altLang="lt-LT" smtClean="0"/>
              <a:pPr/>
              <a:t>8</a:t>
            </a:fld>
            <a:endParaRPr lang="lt-LT" altLang="lt-L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t-LT" altLang="lt-LT" smtClean="0"/>
          </a:p>
          <a:p>
            <a:r>
              <a:rPr lang="lt-LT" altLang="lt-LT" smtClean="0"/>
              <a:t>Natūralu, kad nesame patenkinti dalies  mokinių pasiekimais ir pažanga, nes  net ketvirtadalis tėvų t.p. jais nėra patenkinti.  </a:t>
            </a:r>
          </a:p>
        </p:txBody>
      </p:sp>
      <p:sp>
        <p:nvSpPr>
          <p:cNvPr id="2970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0F1522-00E7-484F-AF54-8CB9DEE11CFB}" type="slidenum">
              <a:rPr lang="lt-LT" altLang="lt-LT" smtClean="0"/>
              <a:pPr/>
              <a:t>9</a:t>
            </a:fld>
            <a:endParaRPr lang="lt-LT" altLang="lt-L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Mokinių apkl.- 34 proc teigia, kad tėvai nenoriai dalyvauja  mokyklos renginiuose, o 48 – kad jų tėvai nenoriai įsitraukia į renginių organizavimą, nevyksta kartu į ekskursijas, žygius.</a:t>
            </a:r>
          </a:p>
          <a:p>
            <a:r>
              <a:rPr lang="lt-LT" altLang="lt-LT" smtClean="0"/>
              <a:t>Tėvų apkl. 92 % tėvų sutinka, kad mokykla suteikia pakankamai galimybių dalyvauti mokyklos veikloje, bet tik 53 % tėvų prisipažįsta, kad jiems įdomus mokyklos gyvenimas, o kiti tik kartais domisi, kas vyksta mokykloje ( 44%) arba visai nesidomi 2%.</a:t>
            </a:r>
          </a:p>
        </p:txBody>
      </p:sp>
      <p:sp>
        <p:nvSpPr>
          <p:cNvPr id="30724"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CAEE804-0F39-4256-90BE-1B16BC2679C3}" type="slidenum">
              <a:rPr lang="lt-LT" altLang="lt-LT" smtClean="0"/>
              <a:pPr/>
              <a:t>10</a:t>
            </a:fld>
            <a:endParaRPr lang="lt-LT" altLang="lt-L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Neabejotinai esame nuolatinio profesinio tobulėjimo kelyje. 95%tėvų  mums išreiškia pasitikėjimą, kaip geriems savo dalyko specialistams.</a:t>
            </a:r>
          </a:p>
        </p:txBody>
      </p:sp>
      <p:sp>
        <p:nvSpPr>
          <p:cNvPr id="31748"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4DB076F-E12B-4BC1-8B61-120ABD02BF17}" type="slidenum">
              <a:rPr lang="lt-LT" altLang="lt-LT" smtClean="0"/>
              <a:pPr/>
              <a:t>12</a:t>
            </a:fld>
            <a:endParaRPr lang="lt-LT" altLang="lt-L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kaidrės vaizdo vietos rezervavimo ženkla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Beje, tėvų apklausos  duomenimis 95 % tėvų laiko mus gerais savo dalyko specialistais.</a:t>
            </a:r>
          </a:p>
        </p:txBody>
      </p:sp>
      <p:sp>
        <p:nvSpPr>
          <p:cNvPr id="32772"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542AFB-328E-4BE2-ABCB-D60E69FA8DBA}" type="slidenum">
              <a:rPr lang="lt-LT" altLang="lt-LT" smtClean="0"/>
              <a:pPr/>
              <a:t>13</a:t>
            </a:fld>
            <a:endParaRPr lang="lt-LT" altLang="lt-L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6" name="Freeform 4"/>
            <p:cNvSpPr>
              <a:spLocks/>
            </p:cNvSpPr>
            <p:nvPr/>
          </p:nvSpPr>
          <p:spPr bwMode="ltGray">
            <a:xfrm>
              <a:off x="528" y="2400"/>
              <a:ext cx="5232" cy="1920"/>
            </a:xfrm>
            <a:custGeom>
              <a:avLst/>
              <a:gdLst>
                <a:gd name="T0" fmla="*/ 0 w 4897"/>
                <a:gd name="T1" fmla="*/ 0 h 2182"/>
                <a:gd name="T2" fmla="*/ 0 w 4897"/>
                <a:gd name="T3" fmla="*/ 1920 h 2182"/>
                <a:gd name="T4" fmla="*/ 5232 w 4897"/>
                <a:gd name="T5" fmla="*/ 1920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lt-LT"/>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lt-LT"/>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lt-LT"/>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lt-LT"/>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F95F163A-A73A-4D9D-9CF6-F1D501141731}" type="slidenum">
              <a:rPr lang="en-US"/>
              <a:pPr>
                <a:defRPr/>
              </a:pPr>
              <a:t>‹#›</a:t>
            </a:fld>
            <a:endParaRPr lang="en-US"/>
          </a:p>
        </p:txBody>
      </p:sp>
    </p:spTree>
    <p:extLst>
      <p:ext uri="{BB962C8B-B14F-4D97-AF65-F5344CB8AC3E}">
        <p14:creationId xmlns:p14="http://schemas.microsoft.com/office/powerpoint/2010/main" val="100558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855D08B-9292-43BB-B2F4-5A60A0253E8F}" type="slidenum">
              <a:rPr lang="en-US"/>
              <a:pPr>
                <a:defRPr/>
              </a:pPr>
              <a:t>‹#›</a:t>
            </a:fld>
            <a:endParaRPr lang="en-US"/>
          </a:p>
        </p:txBody>
      </p:sp>
    </p:spTree>
    <p:extLst>
      <p:ext uri="{BB962C8B-B14F-4D97-AF65-F5344CB8AC3E}">
        <p14:creationId xmlns:p14="http://schemas.microsoft.com/office/powerpoint/2010/main" val="214051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748463" y="244475"/>
            <a:ext cx="2097087" cy="5851525"/>
          </a:xfrm>
        </p:spPr>
        <p:txBody>
          <a:bodyPr vert="eaVert"/>
          <a:lstStyle/>
          <a:p>
            <a:r>
              <a:rPr lang="lt-LT" smtClean="0"/>
              <a:t>Spustelėkite, jei norite keisite ruoš. pav. stilių</a:t>
            </a:r>
            <a:endParaRPr lang="lt-LT"/>
          </a:p>
        </p:txBody>
      </p:sp>
      <p:sp>
        <p:nvSpPr>
          <p:cNvPr id="3" name="Vertikalaus teksto vietos rezervavimo ženklas 2"/>
          <p:cNvSpPr>
            <a:spLocks noGrp="1"/>
          </p:cNvSpPr>
          <p:nvPr>
            <p:ph type="body" orient="vert" idx="1"/>
          </p:nvPr>
        </p:nvSpPr>
        <p:spPr>
          <a:xfrm>
            <a:off x="457200" y="244475"/>
            <a:ext cx="6138863" cy="5851525"/>
          </a:xfrm>
        </p:spPr>
        <p:txBody>
          <a:bodyPr vert="eaVert"/>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7897E50F-7748-4315-862E-C7556B30C2F7}" type="slidenum">
              <a:rPr lang="en-US"/>
              <a:pPr>
                <a:defRPr/>
              </a:pPr>
              <a:t>‹#›</a:t>
            </a:fld>
            <a:endParaRPr lang="en-US"/>
          </a:p>
        </p:txBody>
      </p:sp>
    </p:spTree>
    <p:extLst>
      <p:ext uri="{BB962C8B-B14F-4D97-AF65-F5344CB8AC3E}">
        <p14:creationId xmlns:p14="http://schemas.microsoft.com/office/powerpoint/2010/main" val="3259813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Pavadinimas ir keturių stulpelių turinys">
    <p:spTree>
      <p:nvGrpSpPr>
        <p:cNvPr id="1" name=""/>
        <p:cNvGrpSpPr/>
        <p:nvPr/>
      </p:nvGrpSpPr>
      <p:grpSpPr>
        <a:xfrm>
          <a:off x="0" y="0"/>
          <a:ext cx="0" cy="0"/>
          <a:chOff x="0" y="0"/>
          <a:chExt cx="0" cy="0"/>
        </a:xfrm>
      </p:grpSpPr>
      <p:sp>
        <p:nvSpPr>
          <p:cNvPr id="2" name="Antraštė 1"/>
          <p:cNvSpPr>
            <a:spLocks noGrp="1"/>
          </p:cNvSpPr>
          <p:nvPr>
            <p:ph type="title" sz="quarter"/>
          </p:nvPr>
        </p:nvSpPr>
        <p:spPr>
          <a:xfrm>
            <a:off x="457200" y="244475"/>
            <a:ext cx="8385175" cy="1431925"/>
          </a:xfrm>
        </p:spPr>
        <p:txBody>
          <a:bodyPr/>
          <a:lstStyle/>
          <a:p>
            <a:r>
              <a:rPr lang="lt-LT" smtClean="0"/>
              <a:t>Spustelėkite, jei norite keisite ruoš. pav. stilių</a:t>
            </a:r>
            <a:endParaRPr lang="lt-LT"/>
          </a:p>
        </p:txBody>
      </p:sp>
      <p:sp>
        <p:nvSpPr>
          <p:cNvPr id="3" name="Turinio vietos rezervavimo ženklas 2"/>
          <p:cNvSpPr>
            <a:spLocks noGrp="1"/>
          </p:cNvSpPr>
          <p:nvPr>
            <p:ph sz="quarter" idx="1"/>
          </p:nvPr>
        </p:nvSpPr>
        <p:spPr>
          <a:xfrm>
            <a:off x="838200" y="1905000"/>
            <a:ext cx="3927475" cy="20193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2"/>
          </p:nvPr>
        </p:nvSpPr>
        <p:spPr>
          <a:xfrm>
            <a:off x="4918075" y="1905000"/>
            <a:ext cx="3927475" cy="20193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urinio vietos rezervavimo ženklas 4"/>
          <p:cNvSpPr>
            <a:spLocks noGrp="1"/>
          </p:cNvSpPr>
          <p:nvPr>
            <p:ph sz="quarter" idx="3"/>
          </p:nvPr>
        </p:nvSpPr>
        <p:spPr>
          <a:xfrm>
            <a:off x="838200" y="4076700"/>
            <a:ext cx="3927475" cy="20193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Turinio vietos rezervavimo ženklas 5"/>
          <p:cNvSpPr>
            <a:spLocks noGrp="1"/>
          </p:cNvSpPr>
          <p:nvPr>
            <p:ph sz="quarter" idx="4"/>
          </p:nvPr>
        </p:nvSpPr>
        <p:spPr>
          <a:xfrm>
            <a:off x="4918075" y="4076700"/>
            <a:ext cx="3927475" cy="20193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2C5BFCEB-E3D1-49FF-950A-100DA6E48033}" type="slidenum">
              <a:rPr lang="en-US"/>
              <a:pPr>
                <a:defRPr/>
              </a:pPr>
              <a:t>‹#›</a:t>
            </a:fld>
            <a:endParaRPr lang="en-US"/>
          </a:p>
        </p:txBody>
      </p:sp>
    </p:spTree>
    <p:extLst>
      <p:ext uri="{BB962C8B-B14F-4D97-AF65-F5344CB8AC3E}">
        <p14:creationId xmlns:p14="http://schemas.microsoft.com/office/powerpoint/2010/main" val="192931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Pavadinimas, tekst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44475"/>
            <a:ext cx="8385175" cy="1431925"/>
          </a:xfrm>
        </p:spPr>
        <p:txBody>
          <a:bodyPr/>
          <a:lstStyle/>
          <a:p>
            <a:r>
              <a:rPr lang="lt-LT" smtClean="0"/>
              <a:t>Spustelėkite, jei norite keisite ruoš. pav. stilių</a:t>
            </a:r>
            <a:endParaRPr lang="lt-LT"/>
          </a:p>
        </p:txBody>
      </p:sp>
      <p:sp>
        <p:nvSpPr>
          <p:cNvPr id="3" name="Teksto vietos rezervavimo ženklas 2"/>
          <p:cNvSpPr>
            <a:spLocks noGrp="1"/>
          </p:cNvSpPr>
          <p:nvPr>
            <p:ph type="body" sz="half" idx="1"/>
          </p:nvPr>
        </p:nvSpPr>
        <p:spPr>
          <a:xfrm>
            <a:off x="838200" y="1905000"/>
            <a:ext cx="3927475" cy="41910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918075" y="1905000"/>
            <a:ext cx="3927475" cy="4191000"/>
          </a:xfrm>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F3F358B-D48F-4DB7-8089-802BD93A2278}" type="slidenum">
              <a:rPr lang="en-US"/>
              <a:pPr>
                <a:defRPr/>
              </a:pPr>
              <a:t>‹#›</a:t>
            </a:fld>
            <a:endParaRPr lang="en-US"/>
          </a:p>
        </p:txBody>
      </p:sp>
    </p:spTree>
    <p:extLst>
      <p:ext uri="{BB962C8B-B14F-4D97-AF65-F5344CB8AC3E}">
        <p14:creationId xmlns:p14="http://schemas.microsoft.com/office/powerpoint/2010/main" val="3649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idx="1"/>
          </p:nvPr>
        </p:nvSpPr>
        <p:spPr/>
        <p:txBody>
          <a:body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B55FBBA-6E68-467B-8E9E-366AF531D08E}" type="slidenum">
              <a:rPr lang="en-US"/>
              <a:pPr>
                <a:defRPr/>
              </a:pPr>
              <a:t>‹#›</a:t>
            </a:fld>
            <a:endParaRPr lang="en-US"/>
          </a:p>
        </p:txBody>
      </p:sp>
    </p:spTree>
    <p:extLst>
      <p:ext uri="{BB962C8B-B14F-4D97-AF65-F5344CB8AC3E}">
        <p14:creationId xmlns:p14="http://schemas.microsoft.com/office/powerpoint/2010/main" val="174583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Spustelėkite ruošinio teksto stiliams keisti</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F305F6E8-779C-41D1-85BE-3648AB26A521}" type="slidenum">
              <a:rPr lang="en-US"/>
              <a:pPr>
                <a:defRPr/>
              </a:pPr>
              <a:t>‹#›</a:t>
            </a:fld>
            <a:endParaRPr lang="en-US"/>
          </a:p>
        </p:txBody>
      </p:sp>
    </p:spTree>
    <p:extLst>
      <p:ext uri="{BB962C8B-B14F-4D97-AF65-F5344CB8AC3E}">
        <p14:creationId xmlns:p14="http://schemas.microsoft.com/office/powerpoint/2010/main" val="63667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Turinio vietos rezervavimo ženklas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23800DB-85FE-4289-B3F2-3CE759A01FAC}" type="slidenum">
              <a:rPr lang="en-US"/>
              <a:pPr>
                <a:defRPr/>
              </a:pPr>
              <a:t>‹#›</a:t>
            </a:fld>
            <a:endParaRPr lang="en-US"/>
          </a:p>
        </p:txBody>
      </p:sp>
    </p:spTree>
    <p:extLst>
      <p:ext uri="{BB962C8B-B14F-4D97-AF65-F5344CB8AC3E}">
        <p14:creationId xmlns:p14="http://schemas.microsoft.com/office/powerpoint/2010/main" val="347871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4638"/>
            <a:ext cx="8229600" cy="1143000"/>
          </a:xfrm>
        </p:spPr>
        <p:txBody>
          <a:bodyPr/>
          <a:lstStyle>
            <a:lvl1pPr>
              <a:defRPr/>
            </a:lvl1pPr>
          </a:lstStyle>
          <a:p>
            <a:r>
              <a:rPr lang="lt-LT" smtClean="0"/>
              <a:t>Spustelėkite, jei norite keisite ruoš. pav. stilių</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Spustelėkite ruošinio teksto stiliams keisti</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0EF49FBD-8508-4844-9875-82DA600C8A8E}" type="slidenum">
              <a:rPr lang="en-US"/>
              <a:pPr>
                <a:defRPr/>
              </a:pPr>
              <a:t>‹#›</a:t>
            </a:fld>
            <a:endParaRPr lang="en-US"/>
          </a:p>
        </p:txBody>
      </p:sp>
    </p:spTree>
    <p:extLst>
      <p:ext uri="{BB962C8B-B14F-4D97-AF65-F5344CB8AC3E}">
        <p14:creationId xmlns:p14="http://schemas.microsoft.com/office/powerpoint/2010/main" val="42364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Spustelėkite, jei norite keisite ruoš. pav. stilių</a:t>
            </a:r>
            <a:endParaRPr lang="lt-LT"/>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B7295F9-3F1A-4832-BA53-60431354ECD9}" type="slidenum">
              <a:rPr lang="en-US"/>
              <a:pPr>
                <a:defRPr/>
              </a:pPr>
              <a:t>‹#›</a:t>
            </a:fld>
            <a:endParaRPr lang="en-US"/>
          </a:p>
        </p:txBody>
      </p:sp>
    </p:spTree>
    <p:extLst>
      <p:ext uri="{BB962C8B-B14F-4D97-AF65-F5344CB8AC3E}">
        <p14:creationId xmlns:p14="http://schemas.microsoft.com/office/powerpoint/2010/main" val="252709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BADD3D15-7FC3-4099-9ABB-BDFB15202E12}" type="slidenum">
              <a:rPr lang="en-US"/>
              <a:pPr>
                <a:defRPr/>
              </a:pPr>
              <a:t>‹#›</a:t>
            </a:fld>
            <a:endParaRPr lang="en-US"/>
          </a:p>
        </p:txBody>
      </p:sp>
    </p:spTree>
    <p:extLst>
      <p:ext uri="{BB962C8B-B14F-4D97-AF65-F5344CB8AC3E}">
        <p14:creationId xmlns:p14="http://schemas.microsoft.com/office/powerpoint/2010/main" val="251061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lt-LT" smtClean="0"/>
              <a:t>Spustelėkite, jei norite keisite ruoš. pav. stilių</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Spustelėkite ruošinio teksto stiliams keisti</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EF1E445-338A-48C5-AE8F-10CB64F0C903}" type="slidenum">
              <a:rPr lang="en-US"/>
              <a:pPr>
                <a:defRPr/>
              </a:pPr>
              <a:t>‹#›</a:t>
            </a:fld>
            <a:endParaRPr lang="en-US"/>
          </a:p>
        </p:txBody>
      </p:sp>
    </p:spTree>
    <p:extLst>
      <p:ext uri="{BB962C8B-B14F-4D97-AF65-F5344CB8AC3E}">
        <p14:creationId xmlns:p14="http://schemas.microsoft.com/office/powerpoint/2010/main" val="251095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lt-LT" smtClean="0"/>
              <a:t>Spustelėkite, jei norite keisite ruoš. pav. stilių</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t-LT" noProof="0" smtClean="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Spustelėkite ruošinio teksto stiliams keisti</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08258BF-A931-41B4-8A67-B2CD3AFE15F8}" type="slidenum">
              <a:rPr lang="en-US"/>
              <a:pPr>
                <a:defRPr/>
              </a:pPr>
              <a:t>‹#›</a:t>
            </a:fld>
            <a:endParaRPr lang="en-US"/>
          </a:p>
        </p:txBody>
      </p:sp>
    </p:spTree>
    <p:extLst>
      <p:ext uri="{BB962C8B-B14F-4D97-AF65-F5344CB8AC3E}">
        <p14:creationId xmlns:p14="http://schemas.microsoft.com/office/powerpoint/2010/main" val="332590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9088" y="1828800"/>
            <a:ext cx="8824912" cy="5029200"/>
            <a:chOff x="201" y="1152"/>
            <a:chExt cx="5559" cy="3168"/>
          </a:xfrm>
        </p:grpSpPr>
        <p:sp>
          <p:nvSpPr>
            <p:cNvPr id="1032" name="Freeform 3"/>
            <p:cNvSpPr>
              <a:spLocks/>
            </p:cNvSpPr>
            <p:nvPr/>
          </p:nvSpPr>
          <p:spPr bwMode="ltGray">
            <a:xfrm>
              <a:off x="528" y="2909"/>
              <a:ext cx="5232" cy="1411"/>
            </a:xfrm>
            <a:custGeom>
              <a:avLst/>
              <a:gdLst>
                <a:gd name="T0" fmla="*/ 0 w 4897"/>
                <a:gd name="T1" fmla="*/ 0 h 2182"/>
                <a:gd name="T2" fmla="*/ 0 w 4897"/>
                <a:gd name="T3" fmla="*/ 1411 h 2182"/>
                <a:gd name="T4" fmla="*/ 5232 w 4897"/>
                <a:gd name="T5" fmla="*/ 1411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3"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1034" name="Freeform 5"/>
            <p:cNvSpPr>
              <a:spLocks/>
            </p:cNvSpPr>
            <p:nvPr/>
          </p:nvSpPr>
          <p:spPr bwMode="ltGray">
            <a:xfrm>
              <a:off x="528" y="2932"/>
              <a:ext cx="5232" cy="1388"/>
            </a:xfrm>
            <a:custGeom>
              <a:avLst/>
              <a:gdLst>
                <a:gd name="T0" fmla="*/ 0 w 4897"/>
                <a:gd name="T1" fmla="*/ 0 h 2182"/>
                <a:gd name="T2" fmla="*/ 0 w 4897"/>
                <a:gd name="T3" fmla="*/ 1388 h 2182"/>
                <a:gd name="T4" fmla="*/ 5232 w 4897"/>
                <a:gd name="T5" fmla="*/ 1388 h 2182"/>
                <a:gd name="T6" fmla="*/ 5232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lt-LT"/>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lt-LT"/>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lt-LT"/>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lt-LT"/>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lt-LT"/>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a:defRPr/>
              </a:pPr>
              <a:endParaRPr lang="lt-LT"/>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9D59D0D2-F120-41EB-AA52-C873098F89D3}" type="slidenum">
              <a:rPr lang="en-US"/>
              <a:pPr>
                <a:defRPr/>
              </a:pPr>
              <a:t>‹#›</a:t>
            </a:fld>
            <a:endParaRPr lang="en-US"/>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4"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png"/><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png"/><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png"/><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png"/><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png"/><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6.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png"/><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836613"/>
            <a:ext cx="9144000" cy="6021387"/>
          </a:xfrm>
        </p:spPr>
        <p:txBody>
          <a:bodyPr/>
          <a:lstStyle/>
          <a:p>
            <a:pPr algn="ctr" eaLnBrk="1" hangingPunct="1">
              <a:defRPr/>
            </a:pPr>
            <a:r>
              <a:rPr lang="lt-LT" sz="6000" dirty="0" smtClean="0"/>
              <a:t>Vilniaus Gerosios Vilties </a:t>
            </a:r>
            <a:br>
              <a:rPr lang="lt-LT" sz="6000" dirty="0" smtClean="0"/>
            </a:br>
            <a:r>
              <a:rPr lang="lt-LT" dirty="0" smtClean="0"/>
              <a:t>progimnazijos</a:t>
            </a:r>
            <a:br>
              <a:rPr lang="lt-LT" dirty="0" smtClean="0"/>
            </a:br>
            <a:r>
              <a:rPr lang="lt-LT" dirty="0" smtClean="0"/>
              <a:t/>
            </a:r>
            <a:br>
              <a:rPr lang="lt-LT" dirty="0" smtClean="0"/>
            </a:br>
            <a:r>
              <a:rPr lang="lt-LT" dirty="0" smtClean="0"/>
              <a:t> </a:t>
            </a:r>
            <a:r>
              <a:rPr lang="lt-LT" sz="6600" dirty="0" smtClean="0"/>
              <a:t>plačiojo įsivertinimo </a:t>
            </a:r>
            <a:r>
              <a:rPr lang="en-US" sz="6600" dirty="0" err="1" smtClean="0"/>
              <a:t>rezultatai</a:t>
            </a:r>
            <a:endParaRPr lang="lt-LT" sz="6600" dirty="0" smtClean="0"/>
          </a:p>
        </p:txBody>
      </p:sp>
      <p:sp>
        <p:nvSpPr>
          <p:cNvPr id="6" name="Text Box 6"/>
          <p:cNvSpPr txBox="1">
            <a:spLocks noGrp="1" noChangeArrowheads="1"/>
          </p:cNvSpPr>
          <p:nvPr>
            <p:ph type="subTitle" idx="1"/>
          </p:nvPr>
        </p:nvSpPr>
        <p:spPr>
          <a:xfrm>
            <a:off x="6156325" y="5876925"/>
            <a:ext cx="2808288" cy="708025"/>
          </a:xfrm>
          <a:extLst/>
        </p:spPr>
        <p:txBody>
          <a:bodyPr>
            <a:spAutoFit/>
          </a:bodyPr>
          <a:lstStyle/>
          <a:p>
            <a:pPr algn="r" eaLnBrk="1" hangingPunct="1">
              <a:defRPr/>
            </a:pPr>
            <a:r>
              <a:rPr lang="en-US" sz="4000" b="1" dirty="0" smtClean="0">
                <a:latin typeface="+mj-lt"/>
              </a:rPr>
              <a:t>2016 m.</a:t>
            </a:r>
            <a:endParaRPr lang="lt-LT" sz="4000" b="1" dirty="0" smtClean="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333375"/>
            <a:ext cx="9144000" cy="1582738"/>
          </a:xfrm>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r>
              <a:rPr lang="en-US" dirty="0" smtClean="0"/>
              <a:t> </a:t>
            </a:r>
            <a:r>
              <a:rPr lang="lt-LT" dirty="0" smtClean="0"/>
              <a:t/>
            </a:r>
            <a:br>
              <a:rPr lang="lt-LT" dirty="0" smtClean="0"/>
            </a:br>
            <a:r>
              <a:rPr lang="lt-LT" sz="3600" dirty="0" smtClean="0"/>
              <a:t>4.2.2. Tėvų galimybių pažinimas ir didinimas</a:t>
            </a:r>
            <a:r>
              <a:rPr lang="lt-LT" dirty="0" smtClean="0"/>
              <a:t/>
            </a:r>
            <a:br>
              <a:rPr lang="lt-LT" dirty="0" smtClean="0"/>
            </a:br>
            <a:endParaRPr lang="lt-LT" dirty="0"/>
          </a:p>
        </p:txBody>
      </p:sp>
      <p:graphicFrame>
        <p:nvGraphicFramePr>
          <p:cNvPr id="12291" name="Turinio vietos rezervavimo ženklas 3"/>
          <p:cNvGraphicFramePr>
            <a:graphicFrameLocks noGrp="1"/>
          </p:cNvGraphicFramePr>
          <p:nvPr>
            <p:ph idx="1"/>
          </p:nvPr>
        </p:nvGraphicFramePr>
        <p:xfrm>
          <a:off x="-50800" y="1577975"/>
          <a:ext cx="12090400" cy="5573713"/>
        </p:xfrm>
        <a:graphic>
          <a:graphicData uri="http://schemas.openxmlformats.org/presentationml/2006/ole">
            <mc:AlternateContent xmlns:mc="http://schemas.openxmlformats.org/markup-compatibility/2006">
              <mc:Choice xmlns:v="urn:schemas-microsoft-com:vml" Requires="v">
                <p:oleObj spid="_x0000_s12292" r:id="rId4" imgW="12089416" imgH="5572227" progId="Excel.Chart.8">
                  <p:embed/>
                </p:oleObj>
              </mc:Choice>
              <mc:Fallback>
                <p:oleObj r:id="rId4" imgW="12089416" imgH="5572227"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577975"/>
                        <a:ext cx="12090400"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rinio vietos rezervavimo ženklas 3" descr="gerai.png"/>
          <p:cNvPicPr>
            <a:picLocks noGrp="1" noChangeAspect="1"/>
          </p:cNvPicPr>
          <p:nvPr>
            <p:ph idx="1"/>
          </p:nvPr>
        </p:nvPicPr>
        <p:blipFill>
          <a:blip r:embed="rId2" cstate="print"/>
          <a:stretch>
            <a:fillRect/>
          </a:stretch>
        </p:blipFill>
        <p:spPr>
          <a:xfrm>
            <a:off x="1691680" y="0"/>
            <a:ext cx="6408711" cy="6408711"/>
          </a:xfrm>
          <a:prstGeom prst="ellipse">
            <a:avLst/>
          </a:prstGeom>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44475"/>
            <a:ext cx="9144000" cy="1431925"/>
          </a:xfrm>
        </p:spPr>
        <p:txBody>
          <a:bodyPr/>
          <a:lstStyle/>
          <a:p>
            <a:pPr algn="ctr" eaLnBrk="1" hangingPunct="1">
              <a:defRPr/>
            </a:pPr>
            <a:r>
              <a:rPr lang="lt-LT" dirty="0" smtClean="0"/>
              <a:t>Aukščiausios vertės</a:t>
            </a:r>
            <a:r>
              <a:rPr lang="lt-LT" dirty="0" smtClean="0">
                <a:latin typeface="Calibri"/>
              </a:rPr>
              <a:t> %</a:t>
            </a:r>
            <a:r>
              <a:rPr lang="en-US" dirty="0" smtClean="0"/>
              <a:t> </a:t>
            </a:r>
            <a:r>
              <a:rPr lang="lt-LT" dirty="0" smtClean="0"/>
              <a:t/>
            </a:r>
            <a:br>
              <a:rPr lang="lt-LT" dirty="0" smtClean="0"/>
            </a:br>
            <a:r>
              <a:rPr lang="lt-LT" sz="3600" dirty="0" smtClean="0"/>
              <a:t>4.3.2. Nuolatinis profesinis tobulėjimas</a:t>
            </a:r>
            <a:r>
              <a:rPr lang="en-US" sz="3600" dirty="0" smtClean="0"/>
              <a:t/>
            </a:r>
            <a:br>
              <a:rPr lang="en-US" sz="3600" dirty="0" smtClean="0"/>
            </a:br>
            <a:endParaRPr lang="lt-LT" dirty="0" smtClean="0"/>
          </a:p>
        </p:txBody>
      </p:sp>
      <p:graphicFrame>
        <p:nvGraphicFramePr>
          <p:cNvPr id="14339" name="Turinio vietos rezervavimo ženklas 3"/>
          <p:cNvGraphicFramePr>
            <a:graphicFrameLocks noGrp="1"/>
          </p:cNvGraphicFramePr>
          <p:nvPr>
            <p:ph idx="1"/>
          </p:nvPr>
        </p:nvGraphicFramePr>
        <p:xfrm>
          <a:off x="-50800" y="1362075"/>
          <a:ext cx="9245600" cy="5546725"/>
        </p:xfrm>
        <a:graphic>
          <a:graphicData uri="http://schemas.openxmlformats.org/presentationml/2006/ole">
            <mc:AlternateContent xmlns:mc="http://schemas.openxmlformats.org/markup-compatibility/2006">
              <mc:Choice xmlns:v="urn:schemas-microsoft-com:vml" Requires="v">
                <p:oleObj spid="_x0000_s14340" r:id="rId4" imgW="9242337" imgH="5547841" progId="Excel.Chart.8">
                  <p:embed/>
                </p:oleObj>
              </mc:Choice>
              <mc:Fallback>
                <p:oleObj r:id="rId4" imgW="9242337" imgH="5547841"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362075"/>
                        <a:ext cx="92456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defRPr/>
            </a:pPr>
            <a:r>
              <a:rPr lang="lt-LT" dirty="0" smtClean="0"/>
              <a:t>Aukščiausios vertės</a:t>
            </a:r>
            <a:r>
              <a:rPr lang="lt-LT" dirty="0" smtClean="0">
                <a:latin typeface="Calibri"/>
              </a:rPr>
              <a:t>%</a:t>
            </a:r>
            <a:r>
              <a:rPr lang="lt-LT" dirty="0" smtClean="0"/>
              <a:t/>
            </a:r>
            <a:br>
              <a:rPr lang="lt-LT" dirty="0" smtClean="0"/>
            </a:br>
            <a:r>
              <a:rPr lang="lt-LT" sz="4000" dirty="0" smtClean="0"/>
              <a:t>4.3.1.Asmeninis meistriškumas. Kompetencija.</a:t>
            </a:r>
            <a:endParaRPr lang="lt-LT" sz="4000" dirty="0"/>
          </a:p>
        </p:txBody>
      </p:sp>
      <p:graphicFrame>
        <p:nvGraphicFramePr>
          <p:cNvPr id="15363" name="Turinio vietos rezervavimo ženklas 3"/>
          <p:cNvGraphicFramePr>
            <a:graphicFrameLocks noGrp="1"/>
          </p:cNvGraphicFramePr>
          <p:nvPr>
            <p:ph idx="1"/>
          </p:nvPr>
        </p:nvGraphicFramePr>
        <p:xfrm>
          <a:off x="-735013" y="1290638"/>
          <a:ext cx="9929813" cy="6149975"/>
        </p:xfrm>
        <a:graphic>
          <a:graphicData uri="http://schemas.openxmlformats.org/presentationml/2006/ole">
            <mc:AlternateContent xmlns:mc="http://schemas.openxmlformats.org/markup-compatibility/2006">
              <mc:Choice xmlns:v="urn:schemas-microsoft-com:vml" Requires="v">
                <p:oleObj spid="_x0000_s15364" r:id="rId4" imgW="9931245" imgH="6151397" progId="Excel.Chart.8">
                  <p:embed/>
                </p:oleObj>
              </mc:Choice>
              <mc:Fallback>
                <p:oleObj r:id="rId4" imgW="9931245" imgH="6151397"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013" y="1290638"/>
                        <a:ext cx="9929813" cy="614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defRPr/>
            </a:pPr>
            <a:r>
              <a:rPr lang="lt-LT" dirty="0" smtClean="0"/>
              <a:t>Aukščiausios vertės</a:t>
            </a:r>
            <a:r>
              <a:rPr lang="en-US" dirty="0" smtClean="0"/>
              <a:t> </a:t>
            </a:r>
            <a:r>
              <a:rPr lang="lt-LT" dirty="0" smtClean="0">
                <a:latin typeface="Calibri"/>
              </a:rPr>
              <a:t>%</a:t>
            </a:r>
            <a:r>
              <a:rPr lang="lt-LT" dirty="0" smtClean="0"/>
              <a:t/>
            </a:r>
            <a:br>
              <a:rPr lang="lt-LT" dirty="0" smtClean="0"/>
            </a:br>
            <a:r>
              <a:rPr lang="lt-LT" dirty="0" smtClean="0"/>
              <a:t>3.1.1. Ugdymo aplinka. Įranga ir priemonės</a:t>
            </a:r>
            <a:endParaRPr lang="lt-LT" dirty="0"/>
          </a:p>
        </p:txBody>
      </p:sp>
      <p:graphicFrame>
        <p:nvGraphicFramePr>
          <p:cNvPr id="16387" name="Turinio vietos rezervavimo ženklas 3"/>
          <p:cNvGraphicFramePr>
            <a:graphicFrameLocks noGrp="1"/>
          </p:cNvGraphicFramePr>
          <p:nvPr>
            <p:ph idx="1"/>
          </p:nvPr>
        </p:nvGraphicFramePr>
        <p:xfrm>
          <a:off x="-2824163" y="1506538"/>
          <a:ext cx="14576426" cy="6386512"/>
        </p:xfrm>
        <a:graphic>
          <a:graphicData uri="http://schemas.openxmlformats.org/presentationml/2006/ole">
            <mc:AlternateContent xmlns:mc="http://schemas.openxmlformats.org/markup-compatibility/2006">
              <mc:Choice xmlns:v="urn:schemas-microsoft-com:vml" Requires="v">
                <p:oleObj spid="_x0000_s16388" r:id="rId3" imgW="14576799" imgH="6389162" progId="Excel.Chart.8">
                  <p:embed/>
                </p:oleObj>
              </mc:Choice>
              <mc:Fallback>
                <p:oleObj r:id="rId3" imgW="14576799" imgH="6389162" progId="Excel.Chart.8">
                  <p:embed/>
                  <p:pic>
                    <p:nvPicPr>
                      <p:cNvPr id="0" name="Turinio vietos rezervavimo ženklas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1506538"/>
                        <a:ext cx="14576426" cy="638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defRPr/>
            </a:pPr>
            <a:r>
              <a:rPr lang="lt-LT" dirty="0" smtClean="0"/>
              <a:t>Aukščiausios vertės</a:t>
            </a:r>
            <a:r>
              <a:rPr lang="lt-LT" dirty="0" smtClean="0">
                <a:latin typeface="Calibri"/>
              </a:rPr>
              <a:t>%</a:t>
            </a:r>
            <a:r>
              <a:rPr lang="en-US" dirty="0" smtClean="0"/>
              <a:t> </a:t>
            </a:r>
            <a:r>
              <a:rPr lang="lt-LT" dirty="0" smtClean="0"/>
              <a:t/>
            </a:r>
            <a:br>
              <a:rPr lang="lt-LT" dirty="0" smtClean="0"/>
            </a:br>
            <a:r>
              <a:rPr lang="lt-LT" dirty="0" smtClean="0"/>
              <a:t>3.2.1. Mokymasis ne mokykloje.</a:t>
            </a:r>
            <a:endParaRPr lang="lt-LT" dirty="0"/>
          </a:p>
        </p:txBody>
      </p:sp>
      <p:graphicFrame>
        <p:nvGraphicFramePr>
          <p:cNvPr id="17411" name="Turinio vietos rezervavimo ženklas 3"/>
          <p:cNvGraphicFramePr>
            <a:graphicFrameLocks noGrp="1"/>
          </p:cNvGraphicFramePr>
          <p:nvPr>
            <p:ph idx="1"/>
          </p:nvPr>
        </p:nvGraphicFramePr>
        <p:xfrm>
          <a:off x="-50800" y="1217613"/>
          <a:ext cx="9245600" cy="5691187"/>
        </p:xfrm>
        <a:graphic>
          <a:graphicData uri="http://schemas.openxmlformats.org/presentationml/2006/ole">
            <mc:AlternateContent xmlns:mc="http://schemas.openxmlformats.org/markup-compatibility/2006">
              <mc:Choice xmlns:v="urn:schemas-microsoft-com:vml" Requires="v">
                <p:oleObj spid="_x0000_s17412" r:id="rId3" imgW="9242337" imgH="5688061" progId="Excel.Chart.8">
                  <p:embed/>
                </p:oleObj>
              </mc:Choice>
              <mc:Fallback>
                <p:oleObj r:id="rId3" imgW="9242337" imgH="5688061" progId="Excel.Chart.8">
                  <p:embed/>
                  <p:pic>
                    <p:nvPicPr>
                      <p:cNvPr id="0" name="Turinio vietos rezervavimo ženklas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1217613"/>
                        <a:ext cx="92456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1989138"/>
            <a:ext cx="9612313" cy="5256212"/>
          </a:xfrm>
        </p:spPr>
        <p:txBody>
          <a:bodyPr/>
          <a:lstStyle/>
          <a:p>
            <a:pPr>
              <a:defRPr/>
            </a:pPr>
            <a:r>
              <a:rPr lang="lt-LT" dirty="0" smtClean="0"/>
              <a:t>	</a:t>
            </a:r>
            <a:r>
              <a:rPr lang="lt-LT" sz="4800" dirty="0" smtClean="0"/>
              <a:t>Mokinių užimtumas.</a:t>
            </a:r>
            <a:br>
              <a:rPr lang="lt-LT" sz="4800" dirty="0" smtClean="0"/>
            </a:br>
            <a:r>
              <a:rPr lang="lt-LT" sz="4800" dirty="0" smtClean="0"/>
              <a:t> Neformaliojo ugdymo ir kitos nepamokinės veiklos įvairovė. 	</a:t>
            </a:r>
            <a:br>
              <a:rPr lang="lt-LT" sz="4800" dirty="0" smtClean="0"/>
            </a:br>
            <a:r>
              <a:rPr lang="lt-LT" sz="4800" dirty="0" smtClean="0"/>
              <a:t>	P</a:t>
            </a:r>
            <a:r>
              <a:rPr lang="pt-BR" sz="4800" dirty="0" smtClean="0"/>
              <a:t>revencinė veikla ir jos organizavimas bei įgyvendinimas</a:t>
            </a:r>
            <a:r>
              <a:rPr lang="lt-LT" sz="4800" dirty="0" smtClean="0"/>
              <a:t>.</a:t>
            </a:r>
            <a:br>
              <a:rPr lang="lt-LT" sz="4800" dirty="0" smtClean="0"/>
            </a:br>
            <a:r>
              <a:rPr lang="lt-LT" sz="4800" dirty="0" smtClean="0"/>
              <a:t>	Kolektyvo pastangos sukurti   saugią aplinką. 	</a:t>
            </a:r>
            <a:r>
              <a:rPr lang="lt-LT" dirty="0" smtClean="0"/>
              <a:t/>
            </a:r>
            <a:br>
              <a:rPr lang="lt-LT" dirty="0" smtClean="0"/>
            </a:br>
            <a:r>
              <a:rPr lang="pt-BR" dirty="0" smtClean="0"/>
              <a:t> 	</a:t>
            </a:r>
            <a:br>
              <a:rPr lang="pt-BR" dirty="0" smtClean="0"/>
            </a:br>
            <a:r>
              <a:rPr lang="lt-LT" dirty="0" smtClean="0"/>
              <a:t> 	</a:t>
            </a:r>
            <a:br>
              <a:rPr lang="lt-LT" dirty="0" smtClean="0"/>
            </a:br>
            <a:r>
              <a:rPr lang="lt-LT" dirty="0" smtClean="0"/>
              <a:t> 	</a:t>
            </a:r>
            <a:br>
              <a:rPr lang="lt-LT" dirty="0" smtClean="0"/>
            </a:br>
            <a:endParaRPr lang="lt-L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4437063"/>
            <a:ext cx="9396413" cy="3600450"/>
          </a:xfrm>
        </p:spPr>
        <p:txBody>
          <a:bodyPr/>
          <a:lstStyle/>
          <a:p>
            <a:pPr>
              <a:defRPr/>
            </a:pPr>
            <a:r>
              <a:rPr lang="lt-LT" dirty="0" smtClean="0"/>
              <a:t>	Gera vadyba. </a:t>
            </a:r>
            <a:br>
              <a:rPr lang="lt-LT" dirty="0" smtClean="0"/>
            </a:br>
            <a:r>
              <a:rPr lang="lt-LT" dirty="0" smtClean="0"/>
              <a:t> 	Sėkmingas, optimalus  lėšų ir išteklių valdymas . </a:t>
            </a:r>
            <a:br>
              <a:rPr lang="lt-LT" dirty="0" smtClean="0"/>
            </a:br>
            <a:r>
              <a:rPr lang="lt-LT" dirty="0" smtClean="0"/>
              <a:t>	Mokykla rūpinasi estetiška aplinka, moderniai įrengiamos klasės. </a:t>
            </a:r>
            <a:br>
              <a:rPr lang="lt-LT" dirty="0" smtClean="0"/>
            </a:br>
            <a:r>
              <a:rPr lang="lt-LT" dirty="0" smtClean="0"/>
              <a:t>	 Mokinių kūrybiniai darbai panaudojami kuriant mokyklos aplinką. </a:t>
            </a:r>
            <a:br>
              <a:rPr lang="lt-LT" dirty="0" smtClean="0"/>
            </a:br>
            <a:r>
              <a:rPr lang="lt-LT" dirty="0" smtClean="0"/>
              <a:t>	</a:t>
            </a:r>
            <a:r>
              <a:rPr lang="lt-LT" sz="4000" dirty="0" smtClean="0"/>
              <a:t/>
            </a:r>
            <a:br>
              <a:rPr lang="lt-LT" sz="4000" dirty="0" smtClean="0"/>
            </a:br>
            <a:r>
              <a:rPr lang="lt-LT" dirty="0" smtClean="0"/>
              <a:t/>
            </a:r>
            <a:br>
              <a:rPr lang="lt-LT" dirty="0" smtClean="0"/>
            </a:br>
            <a:r>
              <a:rPr lang="lt-LT" dirty="0" smtClean="0"/>
              <a:t> 	</a:t>
            </a:r>
            <a:br>
              <a:rPr lang="lt-LT" dirty="0" smtClean="0"/>
            </a:br>
            <a:r>
              <a:rPr lang="lt-LT" dirty="0" smtClean="0"/>
              <a:t>	</a:t>
            </a:r>
            <a:br>
              <a:rPr lang="lt-LT" dirty="0" smtClean="0"/>
            </a:br>
            <a:r>
              <a:rPr lang="lt-LT" dirty="0" smtClean="0"/>
              <a:t/>
            </a:r>
            <a:br>
              <a:rPr lang="lt-LT" dirty="0" smtClean="0"/>
            </a:br>
            <a:r>
              <a:rPr lang="lt-LT" dirty="0" smtClean="0"/>
              <a:t/>
            </a:r>
            <a:br>
              <a:rPr lang="lt-LT" dirty="0" smtClean="0"/>
            </a:br>
            <a:r>
              <a:rPr lang="lt-LT" dirty="0" smtClean="0"/>
              <a:t>	</a:t>
            </a:r>
            <a:br>
              <a:rPr lang="lt-LT" dirty="0" smtClean="0"/>
            </a:br>
            <a:r>
              <a:rPr lang="lt-LT" dirty="0" smtClean="0"/>
              <a:t/>
            </a:r>
            <a:br>
              <a:rPr lang="lt-LT" dirty="0" smtClean="0"/>
            </a:br>
            <a:endParaRPr lang="lt-L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44475"/>
            <a:ext cx="9144000" cy="6280150"/>
          </a:xfrm>
        </p:spPr>
        <p:txBody>
          <a:bodyPr/>
          <a:lstStyle/>
          <a:p>
            <a:pPr>
              <a:defRPr/>
            </a:pPr>
            <a:r>
              <a:rPr lang="lt-LT" dirty="0" smtClean="0"/>
              <a:t>	</a:t>
            </a:r>
            <a:r>
              <a:rPr lang="lt-LT" sz="4800" dirty="0" smtClean="0"/>
              <a:t> Aiški tvarka ir reikalavimai. 	</a:t>
            </a:r>
            <a:br>
              <a:rPr lang="lt-LT" sz="4800" dirty="0" smtClean="0"/>
            </a:br>
            <a:r>
              <a:rPr lang="lt-LT" sz="4800" dirty="0" smtClean="0"/>
              <a:t>	Aiškūs bendruomenės susitarimai ( vizijos bendrumas, veiklos kryptingumas, planų gyvumas, sprendimų pagrįstumas, tobulinimo kultūra) .	</a:t>
            </a:r>
            <a:endParaRPr lang="lt-L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44475"/>
            <a:ext cx="9144000" cy="7864475"/>
          </a:xfrm>
        </p:spPr>
        <p:txBody>
          <a:bodyPr/>
          <a:lstStyle/>
          <a:p>
            <a:pPr>
              <a:defRPr/>
            </a:pPr>
            <a:r>
              <a:rPr lang="lt-LT" dirty="0" smtClean="0"/>
              <a:t>	</a:t>
            </a:r>
            <a:r>
              <a:rPr lang="pt-BR" sz="5400" dirty="0" smtClean="0"/>
              <a:t>Mokyklos tradicijų puoselėjimas ir saugojimas.</a:t>
            </a:r>
            <a:r>
              <a:rPr lang="lt-LT" sz="5400" dirty="0" smtClean="0"/>
              <a:t> 	</a:t>
            </a:r>
            <a:br>
              <a:rPr lang="lt-LT" sz="5400" dirty="0" smtClean="0"/>
            </a:br>
            <a:r>
              <a:rPr lang="lt-LT" sz="5400" dirty="0" smtClean="0"/>
              <a:t>	Stiprūs mokyklos bendruomenės ryšiai. </a:t>
            </a:r>
            <a:br>
              <a:rPr lang="lt-LT" sz="5400" dirty="0" smtClean="0"/>
            </a:br>
            <a:r>
              <a:rPr lang="lt-LT" sz="5400" dirty="0" smtClean="0"/>
              <a:t> 	Mokykla stengiasi tapti bendruomenės kultūros centru. </a:t>
            </a:r>
            <a:br>
              <a:rPr lang="lt-LT" sz="5400" dirty="0" smtClean="0"/>
            </a:br>
            <a:r>
              <a:rPr lang="pt-BR" dirty="0" smtClean="0"/>
              <a:t/>
            </a:r>
            <a:br>
              <a:rPr lang="pt-BR" dirty="0" smtClean="0"/>
            </a:br>
            <a:r>
              <a:rPr lang="lt-LT" dirty="0" smtClean="0"/>
              <a:t>	</a:t>
            </a:r>
            <a:br>
              <a:rPr lang="lt-LT" dirty="0" smtClean="0"/>
            </a:br>
            <a:r>
              <a:rPr lang="lt-LT" dirty="0" smtClean="0"/>
              <a:t>	</a:t>
            </a:r>
            <a:endParaRPr lang="lt-L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ntraštė 1"/>
          <p:cNvSpPr>
            <a:spLocks noGrp="1"/>
          </p:cNvSpPr>
          <p:nvPr>
            <p:ph type="title"/>
          </p:nvPr>
        </p:nvSpPr>
        <p:spPr>
          <a:xfrm>
            <a:off x="0" y="838200"/>
            <a:ext cx="9144000" cy="685800"/>
          </a:xfrm>
        </p:spPr>
        <p:txBody>
          <a:bodyPr>
            <a:normAutofit fontScale="90000"/>
          </a:bodyPr>
          <a:lstStyle/>
          <a:p>
            <a:pPr algn="ctr" eaLnBrk="1" hangingPunct="1">
              <a:defRPr/>
            </a:pPr>
            <a:r>
              <a:rPr lang="lt-LT" sz="3600" dirty="0" smtClean="0"/>
              <a:t/>
            </a:r>
            <a:br>
              <a:rPr lang="lt-LT" sz="3600" dirty="0" smtClean="0"/>
            </a:br>
            <a:r>
              <a:rPr lang="lt-LT" dirty="0" smtClean="0"/>
              <a:t> </a:t>
            </a:r>
            <a:r>
              <a:rPr lang="lt-LT" sz="6000" dirty="0" smtClean="0"/>
              <a:t>Bendra informacija apie  apklausą 	</a:t>
            </a:r>
            <a:r>
              <a:rPr lang="lt-LT" sz="4900" dirty="0" smtClean="0"/>
              <a:t/>
            </a:r>
            <a:br>
              <a:rPr lang="lt-LT" sz="4900" dirty="0" smtClean="0"/>
            </a:br>
            <a:endParaRPr lang="lt-LT" sz="4000" dirty="0" smtClean="0"/>
          </a:p>
        </p:txBody>
      </p:sp>
      <p:sp>
        <p:nvSpPr>
          <p:cNvPr id="5123" name="Turinio vietos rezervavimo ženklas 2"/>
          <p:cNvSpPr>
            <a:spLocks noGrp="1"/>
          </p:cNvSpPr>
          <p:nvPr>
            <p:ph idx="1"/>
          </p:nvPr>
        </p:nvSpPr>
        <p:spPr>
          <a:xfrm>
            <a:off x="0" y="1752600"/>
            <a:ext cx="9144000" cy="5105400"/>
          </a:xfrm>
        </p:spPr>
        <p:txBody>
          <a:bodyPr>
            <a:normAutofit fontScale="32500" lnSpcReduction="20000"/>
          </a:bodyPr>
          <a:lstStyle/>
          <a:p>
            <a:pPr eaLnBrk="1" hangingPunct="1">
              <a:defRPr/>
            </a:pPr>
            <a:endParaRPr lang="lt-LT" dirty="0" smtClean="0"/>
          </a:p>
          <a:p>
            <a:pPr eaLnBrk="1" hangingPunct="1">
              <a:defRPr/>
            </a:pPr>
            <a:r>
              <a:rPr lang="en-US" sz="14800" b="1" dirty="0" err="1" smtClean="0">
                <a:latin typeface="+mj-lt"/>
              </a:rPr>
              <a:t>Apklausa</a:t>
            </a:r>
            <a:r>
              <a:rPr lang="en-US" sz="14800" b="1" dirty="0" smtClean="0">
                <a:latin typeface="+mj-lt"/>
              </a:rPr>
              <a:t> </a:t>
            </a:r>
            <a:r>
              <a:rPr lang="en-US" sz="14800" b="1" dirty="0" err="1" smtClean="0">
                <a:latin typeface="+mj-lt"/>
              </a:rPr>
              <a:t>vykdyta</a:t>
            </a:r>
            <a:r>
              <a:rPr lang="en-US" sz="14800" b="1" dirty="0" smtClean="0">
                <a:latin typeface="+mj-lt"/>
              </a:rPr>
              <a:t> 2016m.  </a:t>
            </a:r>
            <a:r>
              <a:rPr lang="en-US" sz="14800" b="1" dirty="0" err="1" smtClean="0">
                <a:latin typeface="+mj-lt"/>
              </a:rPr>
              <a:t>spalio</a:t>
            </a:r>
            <a:r>
              <a:rPr lang="en-US" sz="14800" b="1" dirty="0" smtClean="0">
                <a:latin typeface="+mj-lt"/>
              </a:rPr>
              <a:t>- </a:t>
            </a:r>
            <a:r>
              <a:rPr lang="en-US" sz="14800" b="1" dirty="0" err="1" smtClean="0">
                <a:latin typeface="+mj-lt"/>
              </a:rPr>
              <a:t>lapkri</a:t>
            </a:r>
            <a:r>
              <a:rPr lang="lt-LT" sz="14800" b="1" dirty="0" smtClean="0">
                <a:latin typeface="+mj-lt"/>
              </a:rPr>
              <a:t>č</a:t>
            </a:r>
            <a:r>
              <a:rPr lang="en-US" sz="14800" b="1" dirty="0" err="1" smtClean="0">
                <a:latin typeface="+mj-lt"/>
              </a:rPr>
              <a:t>io</a:t>
            </a:r>
            <a:r>
              <a:rPr lang="en-US" sz="14800" b="1" dirty="0" smtClean="0">
                <a:latin typeface="+mj-lt"/>
              </a:rPr>
              <a:t> m</a:t>
            </a:r>
            <a:r>
              <a:rPr lang="lt-LT" sz="14800" b="1" dirty="0" smtClean="0">
                <a:latin typeface="+mj-lt"/>
              </a:rPr>
              <a:t>ė</a:t>
            </a:r>
            <a:r>
              <a:rPr lang="en-US" sz="14800" b="1" dirty="0" smtClean="0">
                <a:latin typeface="+mj-lt"/>
              </a:rPr>
              <a:t>n.</a:t>
            </a:r>
          </a:p>
          <a:p>
            <a:pPr eaLnBrk="1" hangingPunct="1">
              <a:defRPr/>
            </a:pPr>
            <a:endParaRPr lang="lt-LT" sz="5500" b="1" dirty="0" smtClean="0">
              <a:latin typeface="+mj-lt"/>
            </a:endParaRPr>
          </a:p>
          <a:p>
            <a:pPr eaLnBrk="1" hangingPunct="1">
              <a:defRPr/>
            </a:pPr>
            <a:endParaRPr lang="lt-LT" sz="5500" b="1" dirty="0" smtClean="0">
              <a:latin typeface="+mj-lt"/>
            </a:endParaRPr>
          </a:p>
          <a:p>
            <a:pPr eaLnBrk="1" hangingPunct="1">
              <a:defRPr/>
            </a:pPr>
            <a:endParaRPr lang="lt-LT" sz="5500" b="1" dirty="0" smtClean="0">
              <a:latin typeface="+mj-lt"/>
            </a:endParaRPr>
          </a:p>
          <a:p>
            <a:pPr eaLnBrk="1" hangingPunct="1">
              <a:defRPr/>
            </a:pPr>
            <a:r>
              <a:rPr lang="lt-LT" sz="5500" b="1" dirty="0" smtClean="0">
                <a:latin typeface="+mj-lt"/>
              </a:rPr>
              <a:t> </a:t>
            </a:r>
            <a:r>
              <a:rPr lang="lt-LT" sz="14800" b="1" dirty="0" smtClean="0">
                <a:latin typeface="+mj-lt"/>
              </a:rPr>
              <a:t>Per prieigos kodą pakviesti dalyviai: 	64</a:t>
            </a:r>
            <a:endParaRPr lang="en-US" sz="12300" b="1" dirty="0" smtClean="0">
              <a:latin typeface="+mj-lt"/>
            </a:endParaRPr>
          </a:p>
          <a:p>
            <a:pPr eaLnBrk="1" hangingPunct="1">
              <a:defRPr/>
            </a:pPr>
            <a:endParaRPr lang="lt-LT" sz="9000" dirty="0" smtClean="0">
              <a:latin typeface="+mj-lt"/>
            </a:endParaRPr>
          </a:p>
          <a:p>
            <a:pPr eaLnBrk="1" hangingPunct="1">
              <a:defRPr/>
            </a:pPr>
            <a:endParaRPr lang="lt-LT" sz="9000" dirty="0" smtClean="0">
              <a:latin typeface="+mj-lt"/>
            </a:endParaRPr>
          </a:p>
          <a:p>
            <a:pPr eaLnBrk="1" hangingPunct="1">
              <a:defRPr/>
            </a:pPr>
            <a:endParaRPr lang="lt-LT" sz="5100" b="1" dirty="0" smtClean="0"/>
          </a:p>
          <a:p>
            <a:pPr eaLnBrk="1" hangingPunct="1">
              <a:buFont typeface="Wingdings" pitchFamily="2" charset="2"/>
              <a:buNone/>
              <a:defRPr/>
            </a:pPr>
            <a:r>
              <a:rPr lang="lt-LT" sz="5100" b="1" dirty="0" smtClean="0"/>
              <a:t> 	</a:t>
            </a:r>
            <a:endParaRPr lang="lt-LT" sz="3600" b="1" dirty="0" smtClean="0"/>
          </a:p>
          <a:p>
            <a:pPr eaLnBrk="1" hangingPunct="1">
              <a:defRPr/>
            </a:pPr>
            <a:endParaRPr lang="lt-LT"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defRPr/>
            </a:pPr>
            <a:endParaRPr lang="lt-LT"/>
          </a:p>
        </p:txBody>
      </p:sp>
      <p:pic>
        <p:nvPicPr>
          <p:cNvPr id="22531" name="Turinio vietos rezervavimo ženklas 3" descr="Vilniaus_Gerosios_Vilties_vidurinė_mokykl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20188"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44475"/>
            <a:ext cx="9144000" cy="6280150"/>
          </a:xfrm>
        </p:spPr>
        <p:txBody>
          <a:bodyPr/>
          <a:lstStyle/>
          <a:p>
            <a:pPr algn="ctr">
              <a:defRPr/>
            </a:pPr>
            <a:r>
              <a:rPr lang="en-US" sz="8800" dirty="0" smtClean="0"/>
              <a:t>TOBULINTINOS SRITYS</a:t>
            </a:r>
            <a:endParaRPr lang="lt-LT" sz="8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br>
              <a:rPr lang="lt-LT" dirty="0" smtClean="0">
                <a:latin typeface="Calibri"/>
              </a:rPr>
            </a:br>
            <a:r>
              <a:rPr lang="lt-LT" dirty="0" smtClean="0">
                <a:latin typeface="Calibri"/>
              </a:rPr>
              <a:t>2.2.2. Mokymosi organizavimas</a:t>
            </a:r>
            <a:endParaRPr lang="lt-LT" dirty="0"/>
          </a:p>
        </p:txBody>
      </p:sp>
      <p:graphicFrame>
        <p:nvGraphicFramePr>
          <p:cNvPr id="6147" name="Turinio vietos rezervavimo ženklas 3"/>
          <p:cNvGraphicFramePr>
            <a:graphicFrameLocks noGrp="1"/>
          </p:cNvGraphicFramePr>
          <p:nvPr>
            <p:ph idx="1"/>
          </p:nvPr>
        </p:nvGraphicFramePr>
        <p:xfrm>
          <a:off x="-50800" y="1854200"/>
          <a:ext cx="9245600" cy="5054600"/>
        </p:xfrm>
        <a:graphic>
          <a:graphicData uri="http://schemas.openxmlformats.org/presentationml/2006/ole">
            <mc:AlternateContent xmlns:mc="http://schemas.openxmlformats.org/markup-compatibility/2006">
              <mc:Choice xmlns:v="urn:schemas-microsoft-com:vml" Requires="v">
                <p:oleObj spid="_x0000_s6148" r:id="rId4" imgW="9242337" imgH="5054022" progId="Excel.Chart.8">
                  <p:embed/>
                </p:oleObj>
              </mc:Choice>
              <mc:Fallback>
                <p:oleObj r:id="rId4" imgW="9242337" imgH="5054022"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854200"/>
                        <a:ext cx="92456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44475"/>
            <a:ext cx="9144000" cy="1431925"/>
          </a:xfrm>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r>
              <a:rPr lang="en-US" dirty="0" smtClean="0"/>
              <a:t> </a:t>
            </a:r>
            <a:r>
              <a:rPr lang="lt-LT" dirty="0" smtClean="0"/>
              <a:t/>
            </a:r>
            <a:br>
              <a:rPr lang="lt-LT" dirty="0" smtClean="0"/>
            </a:br>
            <a:r>
              <a:rPr lang="lt-LT" sz="3600" dirty="0" smtClean="0"/>
              <a:t>3.2.2. Mokymasis virtualioje erdvėje</a:t>
            </a:r>
            <a:endParaRPr lang="lt-LT" dirty="0"/>
          </a:p>
        </p:txBody>
      </p:sp>
      <p:graphicFrame>
        <p:nvGraphicFramePr>
          <p:cNvPr id="7171" name="Turinio vietos rezervavimo ženklas 3"/>
          <p:cNvGraphicFramePr>
            <a:graphicFrameLocks noGrp="1"/>
          </p:cNvGraphicFramePr>
          <p:nvPr>
            <p:ph idx="1"/>
          </p:nvPr>
        </p:nvGraphicFramePr>
        <p:xfrm>
          <a:off x="-50800" y="1362075"/>
          <a:ext cx="12831763" cy="5546725"/>
        </p:xfrm>
        <a:graphic>
          <a:graphicData uri="http://schemas.openxmlformats.org/presentationml/2006/ole">
            <mc:AlternateContent xmlns:mc="http://schemas.openxmlformats.org/markup-compatibility/2006">
              <mc:Choice xmlns:v="urn:schemas-microsoft-com:vml" Requires="v">
                <p:oleObj spid="_x0000_s7172" r:id="rId4" imgW="12833192" imgH="5547841" progId="Excel.Chart.8">
                  <p:embed/>
                </p:oleObj>
              </mc:Choice>
              <mc:Fallback>
                <p:oleObj r:id="rId4" imgW="12833192" imgH="5547841"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362075"/>
                        <a:ext cx="12831763"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r>
              <a:rPr lang="en-US" dirty="0" smtClean="0"/>
              <a:t> </a:t>
            </a:r>
            <a:r>
              <a:rPr lang="lt-LT" dirty="0" smtClean="0"/>
              <a:t/>
            </a:r>
            <a:br>
              <a:rPr lang="lt-LT" dirty="0" smtClean="0"/>
            </a:br>
            <a:r>
              <a:rPr lang="lt-LT" sz="4000" dirty="0" smtClean="0"/>
              <a:t>2.3.1. Mokymasis ( </a:t>
            </a:r>
            <a:r>
              <a:rPr lang="lt-LT" sz="4000" dirty="0" err="1" smtClean="0"/>
              <a:t>savivaldumas</a:t>
            </a:r>
            <a:r>
              <a:rPr lang="lt-LT" sz="4000" dirty="0" smtClean="0"/>
              <a:t>, konstruktyvumas...)</a:t>
            </a:r>
            <a:endParaRPr lang="lt-LT" dirty="0"/>
          </a:p>
        </p:txBody>
      </p:sp>
      <p:graphicFrame>
        <p:nvGraphicFramePr>
          <p:cNvPr id="8195" name="Turinio vietos rezervavimo ženklas 3"/>
          <p:cNvGraphicFramePr>
            <a:graphicFrameLocks noGrp="1"/>
          </p:cNvGraphicFramePr>
          <p:nvPr>
            <p:ph idx="1"/>
          </p:nvPr>
        </p:nvGraphicFramePr>
        <p:xfrm>
          <a:off x="-950913" y="1793875"/>
          <a:ext cx="10145713" cy="5573713"/>
        </p:xfrm>
        <a:graphic>
          <a:graphicData uri="http://schemas.openxmlformats.org/presentationml/2006/ole">
            <mc:AlternateContent xmlns:mc="http://schemas.openxmlformats.org/markup-compatibility/2006">
              <mc:Choice xmlns:v="urn:schemas-microsoft-com:vml" Requires="v">
                <p:oleObj spid="_x0000_s8196" r:id="rId4" imgW="10144623" imgH="5578323" progId="Excel.Chart.8">
                  <p:embed/>
                </p:oleObj>
              </mc:Choice>
              <mc:Fallback>
                <p:oleObj r:id="rId4" imgW="10144623" imgH="5578323"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913" y="1793875"/>
                        <a:ext cx="10145713" cy="557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468313" y="0"/>
            <a:ext cx="10153651" cy="1676400"/>
          </a:xfrm>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r>
              <a:rPr lang="en-US" dirty="0" smtClean="0"/>
              <a:t> </a:t>
            </a:r>
            <a:r>
              <a:rPr lang="lt-LT" dirty="0" smtClean="0"/>
              <a:t/>
            </a:r>
            <a:br>
              <a:rPr lang="lt-LT" dirty="0" smtClean="0"/>
            </a:br>
            <a:r>
              <a:rPr lang="en-US" sz="3600" dirty="0" smtClean="0"/>
              <a:t>2.4.2 </a:t>
            </a:r>
            <a:r>
              <a:rPr lang="en-US" sz="3600" dirty="0" err="1" smtClean="0"/>
              <a:t>Mokini</a:t>
            </a:r>
            <a:r>
              <a:rPr lang="lt-LT" sz="3600" dirty="0" smtClean="0"/>
              <a:t>ų įsivertinimas</a:t>
            </a:r>
            <a:endParaRPr lang="lt-LT" dirty="0"/>
          </a:p>
        </p:txBody>
      </p:sp>
      <p:graphicFrame>
        <p:nvGraphicFramePr>
          <p:cNvPr id="9219" name="Turinio vietos rezervavimo ženklas 3"/>
          <p:cNvGraphicFramePr>
            <a:graphicFrameLocks noGrp="1"/>
          </p:cNvGraphicFramePr>
          <p:nvPr>
            <p:ph idx="1"/>
          </p:nvPr>
        </p:nvGraphicFramePr>
        <p:xfrm>
          <a:off x="-447675" y="1217613"/>
          <a:ext cx="12487275" cy="6078537"/>
        </p:xfrm>
        <a:graphic>
          <a:graphicData uri="http://schemas.openxmlformats.org/presentationml/2006/ole">
            <mc:AlternateContent xmlns:mc="http://schemas.openxmlformats.org/markup-compatibility/2006">
              <mc:Choice xmlns:v="urn:schemas-microsoft-com:vml" Requires="v">
                <p:oleObj spid="_x0000_s9220" r:id="rId4" imgW="12485690" imgH="6078239" progId="Excel.Chart.8">
                  <p:embed/>
                </p:oleObj>
              </mc:Choice>
              <mc:Fallback>
                <p:oleObj r:id="rId4" imgW="12485690" imgH="6078239"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 y="1217613"/>
                        <a:ext cx="12487275"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44475"/>
            <a:ext cx="9144000" cy="1431925"/>
          </a:xfrm>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br>
              <a:rPr lang="lt-LT" dirty="0" smtClean="0">
                <a:latin typeface="Calibri"/>
              </a:rPr>
            </a:br>
            <a:r>
              <a:rPr lang="lt-LT" dirty="0" smtClean="0">
                <a:latin typeface="Calibri"/>
              </a:rPr>
              <a:t>2.2.1. Mokymosi lūkesčiai ir mokinių skatinimas</a:t>
            </a:r>
            <a:endParaRPr lang="lt-LT" dirty="0"/>
          </a:p>
        </p:txBody>
      </p:sp>
      <p:graphicFrame>
        <p:nvGraphicFramePr>
          <p:cNvPr id="10243" name="Turinio vietos rezervavimo ženklas 3"/>
          <p:cNvGraphicFramePr>
            <a:graphicFrameLocks noGrp="1"/>
          </p:cNvGraphicFramePr>
          <p:nvPr>
            <p:ph idx="1"/>
          </p:nvPr>
        </p:nvGraphicFramePr>
        <p:xfrm>
          <a:off x="-50800" y="1854200"/>
          <a:ext cx="9245600" cy="5054600"/>
        </p:xfrm>
        <a:graphic>
          <a:graphicData uri="http://schemas.openxmlformats.org/presentationml/2006/ole">
            <mc:AlternateContent xmlns:mc="http://schemas.openxmlformats.org/markup-compatibility/2006">
              <mc:Choice xmlns:v="urn:schemas-microsoft-com:vml" Requires="v">
                <p:oleObj spid="_x0000_s10244" r:id="rId4" imgW="9242337" imgH="5054022" progId="Excel.Chart.8">
                  <p:embed/>
                </p:oleObj>
              </mc:Choice>
              <mc:Fallback>
                <p:oleObj r:id="rId4" imgW="9242337" imgH="5054022"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854200"/>
                        <a:ext cx="92456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0"/>
            <a:ext cx="9144000" cy="1676400"/>
          </a:xfrm>
        </p:spPr>
        <p:txBody>
          <a:bodyPr/>
          <a:lstStyle/>
          <a:p>
            <a:pPr algn="ctr">
              <a:defRPr/>
            </a:pPr>
            <a:r>
              <a:rPr lang="lt-LT" dirty="0" smtClean="0"/>
              <a:t>Ž</a:t>
            </a:r>
            <a:r>
              <a:rPr lang="en-US" dirty="0" err="1" smtClean="0"/>
              <a:t>em</a:t>
            </a:r>
            <a:r>
              <a:rPr lang="lt-LT" dirty="0" err="1" smtClean="0"/>
              <a:t>iausios</a:t>
            </a:r>
            <a:r>
              <a:rPr lang="lt-LT" dirty="0" smtClean="0"/>
              <a:t> vertės</a:t>
            </a:r>
            <a:r>
              <a:rPr lang="lt-LT" dirty="0" smtClean="0">
                <a:latin typeface="Calibri"/>
              </a:rPr>
              <a:t> %</a:t>
            </a:r>
            <a:r>
              <a:rPr lang="en-US" dirty="0" smtClean="0"/>
              <a:t> </a:t>
            </a:r>
            <a:r>
              <a:rPr lang="lt-LT" dirty="0" smtClean="0"/>
              <a:t/>
            </a:r>
            <a:br>
              <a:rPr lang="lt-LT" dirty="0" smtClean="0"/>
            </a:br>
            <a:r>
              <a:rPr lang="lt-LT" sz="3600" dirty="0" smtClean="0"/>
              <a:t>1.2.1. Mokinių pasiekimai ir pažanga</a:t>
            </a:r>
            <a:endParaRPr lang="lt-LT" sz="3600" dirty="0"/>
          </a:p>
        </p:txBody>
      </p:sp>
      <p:graphicFrame>
        <p:nvGraphicFramePr>
          <p:cNvPr id="11267" name="Turinio vietos rezervavimo ženklas 3"/>
          <p:cNvGraphicFramePr>
            <a:graphicFrameLocks noGrp="1"/>
          </p:cNvGraphicFramePr>
          <p:nvPr>
            <p:ph idx="1"/>
          </p:nvPr>
        </p:nvGraphicFramePr>
        <p:xfrm>
          <a:off x="-1455738" y="1557338"/>
          <a:ext cx="12703176" cy="5667375"/>
        </p:xfrm>
        <a:graphic>
          <a:graphicData uri="http://schemas.openxmlformats.org/presentationml/2006/ole">
            <mc:AlternateContent xmlns:mc="http://schemas.openxmlformats.org/markup-compatibility/2006">
              <mc:Choice xmlns:v="urn:schemas-microsoft-com:vml" Requires="v">
                <p:oleObj spid="_x0000_s11268" r:id="rId4" imgW="12705165" imgH="5669771" progId="Excel.Chart.8">
                  <p:embed/>
                </p:oleObj>
              </mc:Choice>
              <mc:Fallback>
                <p:oleObj r:id="rId4" imgW="12705165" imgH="5669771" progId="Excel.Chart.8">
                  <p:embed/>
                  <p:pic>
                    <p:nvPicPr>
                      <p:cNvPr id="0" name="Turinio vietos rezervavimo ženklas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5738" y="1557338"/>
                        <a:ext cx="12703176"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Glass Layers</Template>
  <TotalTime>708</TotalTime>
  <Words>703</Words>
  <Application>Microsoft Office PowerPoint</Application>
  <PresentationFormat>Demonstracija ekrane (4:3)</PresentationFormat>
  <Paragraphs>57</Paragraphs>
  <Slides>20</Slides>
  <Notes>10</Notes>
  <HiddenSlides>0</HiddenSlides>
  <MMClips>0</MMClips>
  <ScaleCrop>false</ScaleCrop>
  <HeadingPairs>
    <vt:vector size="8" baseType="variant">
      <vt:variant>
        <vt:lpstr>Naudojami šriftai</vt:lpstr>
      </vt:variant>
      <vt:variant>
        <vt:i4>4</vt:i4>
      </vt:variant>
      <vt:variant>
        <vt:lpstr>Tema</vt:lpstr>
      </vt:variant>
      <vt:variant>
        <vt:i4>1</vt:i4>
      </vt:variant>
      <vt:variant>
        <vt:lpstr>Įdėtosios OLE paslaugos</vt:lpstr>
      </vt:variant>
      <vt:variant>
        <vt:i4>1</vt:i4>
      </vt:variant>
      <vt:variant>
        <vt:lpstr>Skaidrių pavadinimai</vt:lpstr>
      </vt:variant>
      <vt:variant>
        <vt:i4>20</vt:i4>
      </vt:variant>
    </vt:vector>
  </HeadingPairs>
  <TitlesOfParts>
    <vt:vector size="26" baseType="lpstr">
      <vt:lpstr>Arial</vt:lpstr>
      <vt:lpstr>Times New Roman</vt:lpstr>
      <vt:lpstr>Wingdings</vt:lpstr>
      <vt:lpstr>Calibri</vt:lpstr>
      <vt:lpstr>Glass Layers</vt:lpstr>
      <vt:lpstr>Microsoft Office Excel Chart</vt:lpstr>
      <vt:lpstr>Vilniaus Gerosios Vilties  progimnazijos   plačiojo įsivertinimo rezultatai</vt:lpstr>
      <vt:lpstr>  Bendra informacija apie  apklausą   </vt:lpstr>
      <vt:lpstr>TOBULINTINOS SRITYS</vt:lpstr>
      <vt:lpstr>Žemiausios vertės % 2.2.2. Mokymosi organizavimas</vt:lpstr>
      <vt:lpstr>Žemiausios vertės %  3.2.2. Mokymasis virtualioje erdvėje</vt:lpstr>
      <vt:lpstr>Žemiausios vertės %  2.3.1. Mokymasis ( savivaldumas, konstruktyvumas...)</vt:lpstr>
      <vt:lpstr>Žemiausios vertės %  2.4.2 Mokinių įsivertinimas</vt:lpstr>
      <vt:lpstr>Žemiausios vertės % 2.2.1. Mokymosi lūkesčiai ir mokinių skatinimas</vt:lpstr>
      <vt:lpstr>Žemiausios vertės %  1.2.1. Mokinių pasiekimai ir pažanga</vt:lpstr>
      <vt:lpstr>Žemiausios vertės %  4.2.2. Tėvų galimybių pažinimas ir didinimas </vt:lpstr>
      <vt:lpstr>PowerPoint pristatymas</vt:lpstr>
      <vt:lpstr>Aukščiausios vertės %  4.3.2. Nuolatinis profesinis tobulėjimas </vt:lpstr>
      <vt:lpstr>Aukščiausios vertės% 4.3.1.Asmeninis meistriškumas. Kompetencija.</vt:lpstr>
      <vt:lpstr>Aukščiausios vertės % 3.1.1. Ugdymo aplinka. Įranga ir priemonės</vt:lpstr>
      <vt:lpstr>Aukščiausios vertės%  3.2.1. Mokymasis ne mokykloje.</vt:lpstr>
      <vt:lpstr> Mokinių užimtumas.  Neformaliojo ugdymo ir kitos nepamokinės veiklos įvairovė.    Prevencinė veikla ir jos organizavimas bei įgyvendinimas.  Kolektyvo pastangos sukurti   saugią aplinką.            </vt:lpstr>
      <vt:lpstr> Gera vadyba.    Sėkmingas, optimalus  lėšų ir išteklių valdymas .   Mokykla rūpinasi estetiška aplinka, moderniai įrengiamos klasės.    Mokinių kūrybiniai darbai panaudojami kuriant mokyklos aplinką.               </vt:lpstr>
      <vt:lpstr>  Aiški tvarka ir reikalavimai.    Aiškūs bendruomenės susitarimai ( vizijos bendrumas, veiklos kryptingumas, planų gyvumas, sprendimų pagrįstumas, tobulinimo kultūra) . </vt:lpstr>
      <vt:lpstr> Mokyklos tradicijų puoselėjimas ir saugojimas.    Stiprūs mokyklos bendruomenės ryšiai.    Mokykla stengiasi tapti bendruomenės kultūros centru.      </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Juozas</dc:creator>
  <cp:lastModifiedBy>kab-106-01</cp:lastModifiedBy>
  <cp:revision>76</cp:revision>
  <dcterms:created xsi:type="dcterms:W3CDTF">2013-07-13T13:01:12Z</dcterms:created>
  <dcterms:modified xsi:type="dcterms:W3CDTF">2018-01-26T10:57:16Z</dcterms:modified>
</cp:coreProperties>
</file>