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66" r:id="rId4"/>
    <p:sldId id="259" r:id="rId5"/>
    <p:sldId id="257" r:id="rId6"/>
    <p:sldId id="276" r:id="rId7"/>
    <p:sldId id="281" r:id="rId8"/>
    <p:sldId id="265" r:id="rId9"/>
    <p:sldId id="264" r:id="rId10"/>
    <p:sldId id="277" r:id="rId11"/>
    <p:sldId id="278" r:id="rId12"/>
    <p:sldId id="271" r:id="rId13"/>
    <p:sldId id="280" r:id="rId14"/>
    <p:sldId id="282" r:id="rId15"/>
    <p:sldId id="275" r:id="rId16"/>
    <p:sldId id="279" r:id="rId17"/>
  </p:sldIdLst>
  <p:sldSz cx="9144000" cy="6858000" type="screen4x3"/>
  <p:notesSz cx="6761163" cy="9942513"/>
  <p:defaultTextStyle>
    <a:defPPr>
      <a:defRPr lang="lt-L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66"/>
    <a:srgbClr val="66FF66"/>
    <a:srgbClr val="008080"/>
    <a:srgbClr val="33CC33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7C38CF-9777-4FEB-99D9-6584BF9E1DD0}" type="datetimeFigureOut">
              <a:rPr lang="lt-LT"/>
              <a:pPr>
                <a:defRPr/>
              </a:pPr>
              <a:t>2018.01.26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B9D6D52-82F9-4044-8C97-D244B4F777A2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3586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98B0114-FA58-4989-B21F-9DEF7D7EC0FC}" type="datetimeFigureOut">
              <a:rPr lang="lt-LT"/>
              <a:pPr>
                <a:defRPr/>
              </a:pPr>
              <a:t>2018.01.26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t-LT" noProof="0" smtClean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noProof="0" smtClean="0"/>
              <a:t>Spustelėję redag. ruoš. teksto stilių</a:t>
            </a:r>
          </a:p>
          <a:p>
            <a:pPr lvl="1"/>
            <a:r>
              <a:rPr lang="lt-LT" noProof="0" smtClean="0"/>
              <a:t>Antras lygmuo</a:t>
            </a:r>
          </a:p>
          <a:p>
            <a:pPr lvl="2"/>
            <a:r>
              <a:rPr lang="lt-LT" noProof="0" smtClean="0"/>
              <a:t>Trečias lygmuo</a:t>
            </a:r>
          </a:p>
          <a:p>
            <a:pPr lvl="3"/>
            <a:r>
              <a:rPr lang="lt-LT" noProof="0" smtClean="0"/>
              <a:t>Ketvirtas lygmuo</a:t>
            </a:r>
          </a:p>
          <a:p>
            <a:pPr lvl="4"/>
            <a:r>
              <a:rPr lang="lt-LT" noProof="0" smtClean="0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EBC7C42-56B4-46BE-9DA5-D21B36CBEDF6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7324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Pastabų vietos rezervavimo ženkl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altLang="lt-LT" smtClean="0"/>
          </a:p>
        </p:txBody>
      </p:sp>
      <p:sp>
        <p:nvSpPr>
          <p:cNvPr id="19460" name="Skaidrės numerio vietos rezervavimo ženkla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1A6A424-D2B8-4BB9-ACDD-DDC78A0B054D}" type="slidenum">
              <a:rPr lang="lt-LT" altLang="lt-LT" smtClean="0"/>
              <a:pPr eaLnBrk="1" hangingPunct="1"/>
              <a:t>1</a:t>
            </a:fld>
            <a:endParaRPr lang="lt-LT" altLang="lt-L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3A3C5-CF5F-4B43-A6F5-3E2E4F8F8286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3220930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AEBA5-AB89-4E4D-BEB8-B988FA0FD57F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21577161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6A9EA-E196-408C-9B6F-80ABE277EB55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60549154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95852-8294-4C03-9C17-1D956BB04D5A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6039918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6F17D-DB99-4C34-89F4-16B0DB4FB8A7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6031487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A8CD7-C6AD-4A0E-BF8F-847F2671E948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623153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5C436-BDB4-41EE-A1E6-1F80C556F8FE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58036695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DCB72-F6C5-4984-8B84-2AB6CBFC8392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37120475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0162D-47E7-4133-B7E1-4492082456C6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4476810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6BA4E-F1FB-4A92-88D8-B47EA37CC2F9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45681640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 smtClean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0E782-2C1F-41D8-A4AE-CA68914F5911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0618751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Spustelėkite, jei norite keisite ruoš. pav. stilių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 ruošinio teksto stiliams keisti</a:t>
            </a:r>
          </a:p>
          <a:p>
            <a:pPr lvl="1"/>
            <a:r>
              <a:rPr lang="lt-LT" altLang="lt-LT" smtClean="0"/>
              <a:t>Antras lygmuo</a:t>
            </a:r>
          </a:p>
          <a:p>
            <a:pPr lvl="2"/>
            <a:r>
              <a:rPr lang="lt-LT" altLang="lt-LT" smtClean="0"/>
              <a:t>Trečias lygmuo</a:t>
            </a:r>
          </a:p>
          <a:p>
            <a:pPr lvl="3"/>
            <a:r>
              <a:rPr lang="lt-LT" altLang="lt-LT" smtClean="0"/>
              <a:t>Ketvirtas lygmuo</a:t>
            </a:r>
          </a:p>
          <a:p>
            <a:pPr lvl="4"/>
            <a:r>
              <a:rPr lang="lt-LT" altLang="lt-LT" smtClean="0"/>
              <a:t>Penktas lygmuo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95BC7E1-8354-4E6A-BE46-BD29FF7990DE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PAŽANGOS ĮSIVERTINIMO ANKETA (mokiniai ir tėvai)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2017 m.</a:t>
            </a:r>
          </a:p>
          <a:p>
            <a:pPr eaLnBrk="1" hangingPunct="1"/>
            <a:r>
              <a:rPr lang="lt-LT" altLang="lt-LT" smtClean="0"/>
              <a:t>Pavaduotoja D.Čabanauskienė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lt-LT" smtClean="0"/>
              <a:t>T</a:t>
            </a:r>
            <a:r>
              <a:rPr lang="lt-LT" altLang="lt-LT" smtClean="0"/>
              <a:t>ėvų pasiskirstymas</a:t>
            </a:r>
            <a:r>
              <a:rPr lang="en-US" altLang="lt-LT" smtClean="0"/>
              <a:t> </a:t>
            </a:r>
            <a:r>
              <a:rPr lang="lt-LT" altLang="lt-LT" smtClean="0"/>
              <a:t>pagal</a:t>
            </a:r>
            <a:r>
              <a:rPr lang="en-US" altLang="lt-LT" smtClean="0"/>
              <a:t> </a:t>
            </a:r>
            <a:r>
              <a:rPr lang="lt-LT" altLang="lt-LT" smtClean="0"/>
              <a:t>klases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752600" y="1600200"/>
            <a:ext cx="5791200" cy="4525963"/>
          </a:xfrm>
        </p:spPr>
        <p:txBody>
          <a:bodyPr/>
          <a:lstStyle/>
          <a:p>
            <a:r>
              <a:rPr lang="lt-LT" altLang="lt-LT" smtClean="0"/>
              <a:t>1 kl. -</a:t>
            </a:r>
            <a:r>
              <a:rPr lang="en-US" altLang="lt-LT" smtClean="0"/>
              <a:t> </a:t>
            </a:r>
            <a:r>
              <a:rPr lang="lt-LT" altLang="lt-LT" smtClean="0"/>
              <a:t>54 (14</a:t>
            </a:r>
            <a:r>
              <a:rPr lang="en-US" altLang="lt-LT" smtClean="0"/>
              <a:t>%)</a:t>
            </a:r>
          </a:p>
          <a:p>
            <a:r>
              <a:rPr lang="en-US" altLang="lt-LT" smtClean="0"/>
              <a:t>2 kl. – 67 (17%)</a:t>
            </a:r>
          </a:p>
          <a:p>
            <a:r>
              <a:rPr lang="en-US" altLang="lt-LT" smtClean="0"/>
              <a:t>3 kl. – 62 (16%)</a:t>
            </a:r>
          </a:p>
          <a:p>
            <a:r>
              <a:rPr lang="en-US" altLang="lt-LT" smtClean="0"/>
              <a:t>4 kl. – 37 (9%)</a:t>
            </a:r>
          </a:p>
          <a:p>
            <a:r>
              <a:rPr lang="en-US" altLang="lt-LT" smtClean="0"/>
              <a:t>5 kl. – 56 (14%)</a:t>
            </a:r>
          </a:p>
          <a:p>
            <a:r>
              <a:rPr lang="en-US" altLang="lt-LT" smtClean="0"/>
              <a:t>6 kl. – 31 (8%)</a:t>
            </a:r>
          </a:p>
          <a:p>
            <a:r>
              <a:rPr lang="en-US" altLang="lt-LT" smtClean="0"/>
              <a:t>7 kl. – 43 (11%)</a:t>
            </a:r>
          </a:p>
          <a:p>
            <a:r>
              <a:rPr lang="en-US" altLang="lt-LT" smtClean="0"/>
              <a:t>8 kl. – 46 (12%)</a:t>
            </a:r>
            <a:endParaRPr lang="lt-LT" altLang="lt-LT" smtClean="0"/>
          </a:p>
        </p:txBody>
      </p:sp>
      <p:sp>
        <p:nvSpPr>
          <p:cNvPr id="11268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11269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DC9DD81-DC40-45B1-9275-AB7B771A36BA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381000"/>
          <a:ext cx="7239000" cy="6221413"/>
        </p:xfrm>
        <a:graphic>
          <a:graphicData uri="http://schemas.openxmlformats.org/drawingml/2006/table">
            <a:tbl>
              <a:tblPr/>
              <a:tblGrid>
                <a:gridCol w="4483100"/>
                <a:gridCol w="911225"/>
                <a:gridCol w="911225"/>
                <a:gridCol w="933450"/>
              </a:tblGrid>
              <a:tr h="245379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AUKŠČIAUSIOS  VERTĖS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3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2017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1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Greta įprastinių pamokų  mokykloje organizuojama ir kitokia veikla (būreliai, šventės, meno renginiai, projektinės savaitės ir pan.)</a:t>
                      </a: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Mokyklos personalas yra geranoriškas bendraudamas su tėvais.</a:t>
                      </a: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Nesamdėme ir nesamdome vaikui korepetitorių tam tikrų dalykų</a:t>
                      </a: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Tėvams yra aišku, į ką, kilus klausimams, galime kreiptis</a:t>
                      </a: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Mokinių pasiekimai ir laimėjimai yra pastebimi ir įvertinami (paskatinimais, pagyrimais ir kt.).</a:t>
                      </a: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Iš mano vaiko mokytojai tikisi pažangos pagal jo gebėjimus</a:t>
                      </a: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mokytojai vaikus moko  bendradarbiauti, padėti vieni kitiems</a:t>
                      </a:r>
                    </a:p>
                  </a:txBody>
                  <a:tcPr marL="33737" marR="3373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du mėnesius mokykloje mano vaikas iš kitų nesijuokė, nesišaipė, nesityčiojo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Mokykla skatina  mokinius būti aktyviais mokyklos gyvenimo kūrėjais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Mokytojai padeda vaikams suprasti mokymosi svarbą gyvenime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organizuojama socialinė ir visuomeninėveikla vaikams yra įdomi ir prasminga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3737" marR="3373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60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12361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11E3804-F93D-4CD4-84D7-0565321A3B0F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43000" y="533400"/>
          <a:ext cx="6781800" cy="6224588"/>
        </p:xfrm>
        <a:graphic>
          <a:graphicData uri="http://schemas.openxmlformats.org/drawingml/2006/table">
            <a:tbl>
              <a:tblPr/>
              <a:tblGrid>
                <a:gridCol w="4495800"/>
                <a:gridCol w="685800"/>
                <a:gridCol w="762000"/>
                <a:gridCol w="838200"/>
              </a:tblGrid>
              <a:tr h="245360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ŽEMIAUSIOS VERTĖS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3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09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Esu patenkintas(-a) savo vaiko mokymosi rezultatais.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Tėvų išsakytos nuomonės, kritika ir pasiūlymai yra aptariami ir įgyvendinami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 vaikas gerai atsiliepia apie </a:t>
                      </a: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visus </a:t>
                      </a: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savo bendraklasius.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3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 vaikas noriai mokosi.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1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 vaiko mokykla žinoma kaip sėkminga -pasiekimai įvairiuose konkursuose, olimpiadose yra žinomi mieste, šalyje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du mėnesius mokykloje mano vaikas iš kitų nesijuokė, nesišaipė, nesityčiojo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Tėvų išsakytos nuomonės, kritika ir pasiūlymai yra aptariami ir įgyvendinami.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 vaikas gali pasirinkti užduotis pagal savo gebėjimus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mano vaikas mokomas planuoti savo mokymąsi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Į mano vaiko klaidas per pamoką žiūrima kaip į mokymosi galimybę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mano vaikas sužino apie tolimesnes mokymosi ir karjeros galimybes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999" marR="3899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84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13385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67A54D3-270D-4151-B752-4DA7392FA06A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altLang="lt-LT" smtClean="0"/>
              <a:t>Įsitraukimas į mokyklos veiklą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altLang="lt-LT" smtClean="0"/>
              <a:t>Man rūpi ir yra įdomus mokyklos gyvenimas – 54</a:t>
            </a:r>
            <a:r>
              <a:rPr lang="en-US" altLang="lt-LT" smtClean="0"/>
              <a:t>%</a:t>
            </a:r>
            <a:endParaRPr lang="lt-LT" altLang="lt-LT" smtClean="0"/>
          </a:p>
          <a:p>
            <a:r>
              <a:rPr lang="lt-LT" altLang="lt-LT" smtClean="0"/>
              <a:t>Kartais domiuosi tuo, kas vyksta mokykloje – 45</a:t>
            </a:r>
            <a:r>
              <a:rPr lang="en-US" altLang="lt-LT" smtClean="0"/>
              <a:t>%</a:t>
            </a:r>
            <a:endParaRPr lang="lt-LT" altLang="lt-LT" smtClean="0"/>
          </a:p>
          <a:p>
            <a:r>
              <a:rPr lang="lt-LT" altLang="lt-LT" smtClean="0"/>
              <a:t>Mane mažai domina mokyklos veikla – 2</a:t>
            </a:r>
            <a:r>
              <a:rPr lang="en-US" altLang="lt-LT" smtClean="0"/>
              <a:t>%</a:t>
            </a:r>
            <a:endParaRPr lang="lt-LT" altLang="lt-LT" smtClean="0"/>
          </a:p>
          <a:p>
            <a:endParaRPr lang="lt-LT" altLang="lt-LT" smtClean="0"/>
          </a:p>
        </p:txBody>
      </p:sp>
      <p:sp>
        <p:nvSpPr>
          <p:cNvPr id="14340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EE0D7C3-8B1F-4BCE-A187-48AAADEB197D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lt-L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TĖVŲ IR MOKINIŲ VERTINIMO PALYGINIMAS</a:t>
            </a:r>
            <a:endParaRPr lang="lt-L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457200"/>
          <a:ext cx="8305800" cy="3503613"/>
        </p:xfrm>
        <a:graphic>
          <a:graphicData uri="http://schemas.openxmlformats.org/drawingml/2006/table">
            <a:tbl>
              <a:tblPr/>
              <a:tblGrid>
                <a:gridCol w="2039938"/>
                <a:gridCol w="688975"/>
                <a:gridCol w="630237"/>
                <a:gridCol w="514350"/>
                <a:gridCol w="171450"/>
                <a:gridCol w="676275"/>
                <a:gridCol w="782638"/>
                <a:gridCol w="514350"/>
                <a:gridCol w="2287587"/>
              </a:tblGrid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8000" marR="48000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2017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8000" marR="48000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3-4.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tik 4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3-4.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tik 4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8000" marR="48000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Mokytojai man padeda pažinti mano gabumus ir pomėgius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78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85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atsižvelgiama į mano vaiko savitumą (gabumus, polinkius) jį ugdant ir mokant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esame skatinami bendradarbiauti, padėti vieni kitiems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81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93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50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mokytojai vaikus moko bendradarbiauti, padėti vienas kitam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 yra svarbu mokytis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90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56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89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43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Mokytojai padeda vaikams suprasti mokymosi svarbą gyvenime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aš sužinau pakankamai informacijos apie tolimesnio mokymosi ir karjeros galimybes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76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75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31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mano vaikas sužino apie tolimesnio mokymosi ir karjeros galimybes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Aš noriai einu į mokyklą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70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27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83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Į mokyklą mano vaikas eina noriai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2 mėnesius aš iš kitų mokinių nesijuokiau, nesišaipiau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82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52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89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2 mėnesius mano vaikas iš kitų mokinių nesijuokė, nesišaipė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2 mėnesius iš manęs mokykloje niekas nesijuokė, nesišaipė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72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43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69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36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2 mėnesius iš mano vaiko mokykloje niekas nesijuokė, nesišaipė</a:t>
                      </a:r>
                      <a:endParaRPr kumimoji="0" lang="lt-LT" altLang="lt-LT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92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16493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3EC47AA-FC30-4DDC-8311-7FFFAF9E8F25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1327150"/>
          <a:ext cx="8686800" cy="5106988"/>
        </p:xfrm>
        <a:graphic>
          <a:graphicData uri="http://schemas.openxmlformats.org/drawingml/2006/table">
            <a:tbl>
              <a:tblPr/>
              <a:tblGrid>
                <a:gridCol w="2819400"/>
                <a:gridCol w="457200"/>
                <a:gridCol w="457200"/>
                <a:gridCol w="382588"/>
                <a:gridCol w="161925"/>
                <a:gridCol w="576262"/>
                <a:gridCol w="479425"/>
                <a:gridCol w="381000"/>
                <a:gridCol w="2971800"/>
              </a:tblGrid>
              <a:tr h="83014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 mokykloje atsižvelgiama į mokinių nuomonę, apsvarstomi teikiami pasiūlymai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Mokykla skatina mokinius būti aktyviais mokyklos gyvenimo kūrėjais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72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 įdomi ir naudinga mokyklos organizuojama socialinė ir visuomeninė veikla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organizuojama socialinė ir visuomeninė veikla vaikams yra įdomi ir prasminga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0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Aš nebijau pamokose bandyti, daryti klaidų ar neteisingai atsakyti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Į mano vaiko klaidas per pamokas yra žiūrima kaip į mokymosi galimybę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014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pamokas aš turiu galimybę pasirinkti įvairaus sunkumo užduotis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 vaikas per pamoką gali pasirinkti užduotis pagal savo gebėjimus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0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su manimi aptariamos mokymosi sėkmės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Aš esu įtraukiamas į vaiko mokymosi sėkmių aptarimus mokykloje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72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 mokytoju planuojame mano mokymosi tikslus ir galimybes tikslams pasiekti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58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mano vaikas mokomas planuoti savo mokymąsi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00" marR="480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0" y="533400"/>
          <a:ext cx="6096000" cy="762000"/>
        </p:xfrm>
        <a:graphic>
          <a:graphicData uri="http://schemas.openxmlformats.org/drawingml/2006/table">
            <a:tbl>
              <a:tblPr/>
              <a:tblGrid>
                <a:gridCol w="1496679"/>
                <a:gridCol w="506445"/>
                <a:gridCol w="462020"/>
                <a:gridCol w="354256"/>
                <a:gridCol w="149523"/>
                <a:gridCol w="496227"/>
                <a:gridCol w="573971"/>
                <a:gridCol w="380479"/>
                <a:gridCol w="1676399"/>
              </a:tblGrid>
              <a:tr h="254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lt-LT" sz="1400" dirty="0">
                        <a:latin typeface="+mn-lt"/>
                      </a:endParaRPr>
                    </a:p>
                  </a:txBody>
                  <a:tcPr marL="48000" marR="4800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 dirty="0">
                          <a:latin typeface="+mn-lt"/>
                          <a:ea typeface="Times New Roman"/>
                        </a:rPr>
                        <a:t>2017</a:t>
                      </a:r>
                      <a:endParaRPr lang="lt-LT" sz="1400" dirty="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lt-LT" sz="1400">
                        <a:latin typeface="+mn-lt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lt-LT" sz="1400">
                        <a:latin typeface="+mn-lt"/>
                      </a:endParaRPr>
                    </a:p>
                  </a:txBody>
                  <a:tcPr marL="48000" marR="4800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3-4.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tik 4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1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 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3-4.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tik 4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1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lt-LT" sz="1400" dirty="0">
                        <a:latin typeface="+mn-lt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lt-LT" sz="1400" dirty="0">
                        <a:latin typeface="+mn-lt"/>
                      </a:endParaRPr>
                    </a:p>
                  </a:txBody>
                  <a:tcPr marL="48000" marR="4800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 dirty="0">
                          <a:latin typeface="+mn-lt"/>
                          <a:ea typeface="Times New Roman"/>
                        </a:rPr>
                        <a:t> %</a:t>
                      </a:r>
                      <a:endParaRPr lang="lt-LT" sz="1400" dirty="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 dirty="0">
                          <a:latin typeface="+mn-lt"/>
                          <a:ea typeface="Times New Roman"/>
                        </a:rPr>
                        <a:t> </a:t>
                      </a:r>
                      <a:endParaRPr lang="lt-LT" sz="1400" dirty="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 dirty="0">
                          <a:latin typeface="+mn-lt"/>
                          <a:ea typeface="Times New Roman"/>
                        </a:rPr>
                        <a:t> %</a:t>
                      </a:r>
                      <a:endParaRPr lang="lt-LT" sz="1400" dirty="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>
                          <a:latin typeface="+mn-lt"/>
                          <a:ea typeface="Times New Roman"/>
                        </a:rPr>
                        <a:t> </a:t>
                      </a:r>
                      <a:endParaRPr lang="lt-LT" sz="140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 dirty="0">
                          <a:latin typeface="+mn-lt"/>
                          <a:ea typeface="Times New Roman"/>
                        </a:rPr>
                        <a:t> %</a:t>
                      </a:r>
                      <a:endParaRPr lang="lt-LT" sz="1400" dirty="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 dirty="0">
                          <a:latin typeface="+mn-lt"/>
                          <a:ea typeface="Times New Roman"/>
                        </a:rPr>
                        <a:t> </a:t>
                      </a:r>
                      <a:endParaRPr lang="lt-LT" sz="1400" dirty="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400" b="1" dirty="0">
                          <a:latin typeface="+mn-lt"/>
                          <a:ea typeface="Times New Roman"/>
                        </a:rPr>
                        <a:t> %</a:t>
                      </a:r>
                      <a:endParaRPr lang="lt-LT" sz="1400" dirty="0">
                        <a:latin typeface="+mn-lt"/>
                        <a:ea typeface="Times New Roman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lt-LT" sz="1400" dirty="0">
                        <a:latin typeface="+mn-lt"/>
                      </a:endParaRPr>
                    </a:p>
                  </a:txBody>
                  <a:tcPr marL="48000" marR="48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514" name="Datos vietos rezervavimo ženklas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17515" name="Skaidrės numerio vietos rezervavimo ženklas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EB3045B-43E4-4077-BEE2-B77E204B4EEE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Vertinimo skalė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4 –</a:t>
            </a:r>
            <a:r>
              <a:rPr lang="lt-LT" altLang="lt-LT" smtClean="0">
                <a:solidFill>
                  <a:srgbClr val="008080"/>
                </a:solidFill>
              </a:rPr>
              <a:t>v</a:t>
            </a:r>
            <a:r>
              <a:rPr lang="de-CH" altLang="lt-LT" smtClean="0">
                <a:solidFill>
                  <a:srgbClr val="008080"/>
                </a:solidFill>
              </a:rPr>
              <a:t>isiškai</a:t>
            </a:r>
            <a:r>
              <a:rPr lang="lt-LT" altLang="lt-LT" smtClean="0">
                <a:solidFill>
                  <a:srgbClr val="008080"/>
                </a:solidFill>
              </a:rPr>
              <a:t> </a:t>
            </a:r>
            <a:r>
              <a:rPr lang="de-CH" altLang="lt-LT" smtClean="0">
                <a:solidFill>
                  <a:srgbClr val="008080"/>
                </a:solidFill>
              </a:rPr>
              <a:t>sutinku</a:t>
            </a:r>
            <a:r>
              <a:rPr lang="lt-LT" altLang="lt-LT" smtClean="0">
                <a:solidFill>
                  <a:srgbClr val="00CC66"/>
                </a:solidFill>
              </a:rPr>
              <a:t> </a:t>
            </a:r>
          </a:p>
          <a:p>
            <a:pPr eaLnBrk="1" hangingPunct="1"/>
            <a:r>
              <a:rPr lang="lt-LT" altLang="lt-LT" smtClean="0"/>
              <a:t>3 – </a:t>
            </a:r>
            <a:r>
              <a:rPr lang="lt-LT" altLang="lt-LT" smtClean="0">
                <a:solidFill>
                  <a:srgbClr val="33CC33"/>
                </a:solidFill>
              </a:rPr>
              <a:t>ko gero sutinku</a:t>
            </a:r>
          </a:p>
          <a:p>
            <a:pPr eaLnBrk="1" hangingPunct="1"/>
            <a:r>
              <a:rPr lang="lt-LT" altLang="lt-LT" smtClean="0"/>
              <a:t>2 – </a:t>
            </a:r>
            <a:r>
              <a:rPr lang="lt-LT" altLang="lt-LT" smtClean="0">
                <a:solidFill>
                  <a:srgbClr val="FF9966"/>
                </a:solidFill>
              </a:rPr>
              <a:t>ko gero nesutinku</a:t>
            </a:r>
          </a:p>
          <a:p>
            <a:pPr eaLnBrk="1" hangingPunct="1"/>
            <a:r>
              <a:rPr lang="lt-LT" altLang="lt-LT" smtClean="0"/>
              <a:t>1 – </a:t>
            </a:r>
            <a:r>
              <a:rPr lang="lt-LT" altLang="lt-LT" smtClean="0">
                <a:solidFill>
                  <a:srgbClr val="FF0000"/>
                </a:solidFill>
              </a:rPr>
              <a:t>visiškai nesutinku</a:t>
            </a:r>
            <a:r>
              <a:rPr lang="lt-LT" altLang="lt-LT" smtClean="0"/>
              <a:t> </a:t>
            </a:r>
          </a:p>
        </p:txBody>
      </p:sp>
      <p:sp>
        <p:nvSpPr>
          <p:cNvPr id="3076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3077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9992528-88F4-4181-8038-7C688B4B596E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t-L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MOKINIAI</a:t>
            </a:r>
          </a:p>
        </p:txBody>
      </p:sp>
      <p:sp>
        <p:nvSpPr>
          <p:cNvPr id="4099" name="Antrinis pavadinima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lt-LT" altLang="lt-LT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Bendri duomenys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lt-LT" altLang="lt-LT" smtClean="0"/>
              <a:t>Dalyviai – 5-8 klasių mokiniai</a:t>
            </a:r>
          </a:p>
          <a:p>
            <a:pPr eaLnBrk="1" hangingPunct="1">
              <a:buFontTx/>
              <a:buNone/>
            </a:pPr>
            <a:r>
              <a:rPr lang="lt-LT" altLang="lt-LT" smtClean="0"/>
              <a:t>Apklausoje dalyvavo / visiškai atsakė/ proc.</a:t>
            </a:r>
          </a:p>
          <a:p>
            <a:pPr eaLnBrk="1" hangingPunct="1"/>
            <a:r>
              <a:rPr lang="lt-LT" altLang="lt-LT" smtClean="0"/>
              <a:t>2015 – 298 mok.        286 mok.         96 </a:t>
            </a:r>
            <a:r>
              <a:rPr lang="en-US" altLang="lt-LT" smtClean="0"/>
              <a:t>%</a:t>
            </a:r>
            <a:r>
              <a:rPr lang="lt-LT" altLang="lt-LT" smtClean="0"/>
              <a:t>                      </a:t>
            </a:r>
          </a:p>
          <a:p>
            <a:pPr eaLnBrk="1" hangingPunct="1"/>
            <a:r>
              <a:rPr lang="lt-LT" altLang="lt-LT" smtClean="0"/>
              <a:t>2016 – 262 mok</a:t>
            </a:r>
            <a:r>
              <a:rPr lang="en-US" altLang="lt-LT" smtClean="0"/>
              <a:t>.        261 mok.         99,6%</a:t>
            </a:r>
            <a:endParaRPr lang="lt-LT" altLang="lt-LT" smtClean="0"/>
          </a:p>
          <a:p>
            <a:pPr eaLnBrk="1" hangingPunct="1"/>
            <a:r>
              <a:rPr lang="lt-LT" altLang="lt-LT" smtClean="0"/>
              <a:t>2017 – 250 mok.        246 mok.         98,8</a:t>
            </a:r>
            <a:r>
              <a:rPr lang="en-US" altLang="lt-LT" smtClean="0"/>
              <a:t>%</a:t>
            </a:r>
            <a:endParaRPr lang="lt-LT" altLang="lt-LT" smtClean="0"/>
          </a:p>
        </p:txBody>
      </p:sp>
      <p:sp>
        <p:nvSpPr>
          <p:cNvPr id="5124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5125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C357923-E9B0-44CB-A7A2-F62CA3624A14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685800"/>
          <a:ext cx="6477000" cy="5448303"/>
        </p:xfrm>
        <a:graphic>
          <a:graphicData uri="http://schemas.openxmlformats.org/drawingml/2006/table">
            <a:tbl>
              <a:tblPr/>
              <a:tblGrid>
                <a:gridCol w="4191000"/>
                <a:gridCol w="762000"/>
                <a:gridCol w="838200"/>
                <a:gridCol w="685800"/>
              </a:tblGrid>
              <a:tr h="245363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AUKŠČIAUSIOS VERTĖS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4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Aš esu patenkintas, kad mokausi būtent šioje mokykloje.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0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Greta įprastinių pamokų mokykloje organizuojama ir kitokia veikla (būreliai, šventės, meno renginiai, projektinės savaitės ir pan.).</a:t>
                      </a: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Mokytojai tiki, kad kiekvienas iš mūsų gali padaryti pažangą, mokantis jo dalyko.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Apie mūsų mokyklą mokiniai ir tėvai atsiliepia teigiamai.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du mėnesius aš pats(-i) nesijuokiau, nesišaipiau, nesityčiojau iš kitų mokinių.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3,3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 svabu yra mokytis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esame skatinami bendradarbiauti, padėti vieni kitiems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du mėnesius iš manęs mokykloje niekas nesijuokė, nesišaipė.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7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aš sužinau pakankamai informacijos  apie tolimesnio mokymosi ir karjeros galimybes</a:t>
                      </a:r>
                    </a:p>
                  </a:txBody>
                  <a:tcPr marL="41859" marR="41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3,0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1859" marR="4185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06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6207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45674EA-02D5-444B-81EB-6FE0B79E5E3F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0" y="533400"/>
          <a:ext cx="6705600" cy="5408614"/>
        </p:xfrm>
        <a:graphic>
          <a:graphicData uri="http://schemas.openxmlformats.org/drawingml/2006/table">
            <a:tbl>
              <a:tblPr/>
              <a:tblGrid>
                <a:gridCol w="4660900"/>
                <a:gridCol w="682625"/>
                <a:gridCol w="681038"/>
                <a:gridCol w="681037"/>
              </a:tblGrid>
              <a:tr h="245351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 ŽEMIAUSIOS VERTĖS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2015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2017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Mūsų mokyklos mokiniai drausmingai elgiasi net ir tada, kai nemato mokytojai.</a:t>
                      </a:r>
                    </a:p>
                  </a:txBody>
                  <a:tcPr marL="50595" marR="505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2,1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paskutinius du mėnesius mūsų klasėje (mokykloje) iš mokinių nesijuokė, nesišaipė, nesityčiojo.</a:t>
                      </a:r>
                    </a:p>
                  </a:txBody>
                  <a:tcPr marL="50595" marR="505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2,2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2,5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05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 tėvai mokykloje aktyvūs – įsitraukia į renginių organizavimą, veda pamokas, vyksta kartu į ekskursijas, žygius ir kt.</a:t>
                      </a:r>
                    </a:p>
                  </a:txBody>
                  <a:tcPr marL="50595" marR="505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2,5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Mūsų mokykloje mokinių nuomonės, kritika ir pasiūlymai yra aptariami ir įgyvendinami.</a:t>
                      </a:r>
                    </a:p>
                  </a:txBody>
                  <a:tcPr marL="50595" marR="505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Mes, mokiniai, dažnai teikiame siūlymus, kaip mūsų mokykloje būtų galima ką nors pakeisti.</a:t>
                      </a:r>
                    </a:p>
                  </a:txBody>
                  <a:tcPr marL="50595" marR="505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 pamokas  aš turiu galimybę pasirinkti įvairaus sunkumo užduotis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2,4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 mokytoju planuojame  mano mokymosi tikslus  ir gaimybes tikslams pasiekti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2,6</a:t>
                      </a:r>
                      <a:endParaRPr kumimoji="0" lang="lt-LT" altLang="lt-L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59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Mokykloje  su manim aptariama mokymosi sėkmė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Aš nebijau pamokose bandyti,  daryti klaidų ar neteisingai atsakyti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2,8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Aš noriai einu į mokyklą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alt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50595" marR="50595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35" name="Datos vietos rezervavimo ženklas 2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7236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B4C1639-08A7-4499-B06E-9E4543642F37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lt-LT" smtClean="0"/>
              <a:t>Kai </a:t>
            </a:r>
            <a:r>
              <a:rPr lang="lt-LT" altLang="lt-LT" smtClean="0"/>
              <a:t>mokykloje</a:t>
            </a:r>
            <a:r>
              <a:rPr lang="en-US" altLang="lt-LT" smtClean="0"/>
              <a:t> </a:t>
            </a:r>
            <a:r>
              <a:rPr lang="lt-LT" altLang="lt-LT" smtClean="0"/>
              <a:t>vyksta renginiai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altLang="lt-LT" smtClean="0"/>
              <a:t>Visur dalyvauju, esu aktyvus – 27</a:t>
            </a:r>
            <a:r>
              <a:rPr lang="en-US" altLang="lt-LT" smtClean="0"/>
              <a:t>%</a:t>
            </a:r>
            <a:endParaRPr lang="lt-LT" altLang="lt-LT" smtClean="0"/>
          </a:p>
          <a:p>
            <a:r>
              <a:rPr lang="lt-LT" altLang="lt-LT" smtClean="0"/>
              <a:t>Dalyvauju, kai liepia mokytojas – 26</a:t>
            </a:r>
            <a:r>
              <a:rPr lang="en-US" altLang="lt-LT" smtClean="0"/>
              <a:t>%</a:t>
            </a:r>
            <a:endParaRPr lang="lt-LT" altLang="lt-LT" smtClean="0"/>
          </a:p>
          <a:p>
            <a:r>
              <a:rPr lang="lt-LT" altLang="lt-LT" smtClean="0"/>
              <a:t>Dalyvauja, kai kviečia draugai – 18</a:t>
            </a:r>
            <a:r>
              <a:rPr lang="en-US" altLang="lt-LT" smtClean="0"/>
              <a:t>%</a:t>
            </a:r>
            <a:endParaRPr lang="lt-LT" altLang="lt-LT" smtClean="0"/>
          </a:p>
          <a:p>
            <a:r>
              <a:rPr lang="lt-LT" altLang="lt-LT" smtClean="0"/>
              <a:t>Dalyvauju, kai yra galimybė ir tinka laikas – 18</a:t>
            </a:r>
            <a:r>
              <a:rPr lang="en-US" altLang="lt-LT" smtClean="0"/>
              <a:t>%</a:t>
            </a:r>
            <a:r>
              <a:rPr lang="lt-LT" altLang="lt-LT" smtClean="0"/>
              <a:t> </a:t>
            </a:r>
          </a:p>
          <a:p>
            <a:r>
              <a:rPr lang="lt-LT" altLang="lt-LT" smtClean="0"/>
              <a:t>Nedalyvauju, nes yra neįdomu – 11</a:t>
            </a:r>
            <a:r>
              <a:rPr lang="en-US" altLang="lt-LT" smtClean="0"/>
              <a:t>%</a:t>
            </a:r>
            <a:r>
              <a:rPr lang="lt-LT" altLang="lt-LT" smtClean="0"/>
              <a:t> </a:t>
            </a:r>
          </a:p>
        </p:txBody>
      </p:sp>
      <p:sp>
        <p:nvSpPr>
          <p:cNvPr id="8196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8197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5AC7FF2-C602-466B-8077-69E38F92C756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t-L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TĖVAI</a:t>
            </a:r>
          </a:p>
        </p:txBody>
      </p:sp>
      <p:sp>
        <p:nvSpPr>
          <p:cNvPr id="9219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lt-LT" altLang="lt-LT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Bendri duomenys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lt-LT" altLang="lt-LT" smtClean="0"/>
              <a:t>Dalyviai – 1-8 klasių tėvai</a:t>
            </a:r>
          </a:p>
          <a:p>
            <a:pPr eaLnBrk="1" hangingPunct="1">
              <a:buFontTx/>
              <a:buNone/>
            </a:pPr>
            <a:r>
              <a:rPr lang="lt-LT" altLang="lt-LT" smtClean="0"/>
              <a:t>Apklausoje dalyvavo / visiškai atsakė/ proc.</a:t>
            </a:r>
          </a:p>
          <a:p>
            <a:pPr eaLnBrk="1" hangingPunct="1"/>
            <a:r>
              <a:rPr lang="lt-LT" altLang="lt-LT" smtClean="0"/>
              <a:t>2015 – 553 tėvai        497 tėvai        89,9</a:t>
            </a:r>
            <a:r>
              <a:rPr lang="en-US" altLang="lt-LT" smtClean="0"/>
              <a:t>%</a:t>
            </a:r>
            <a:r>
              <a:rPr lang="lt-LT" altLang="lt-LT" smtClean="0"/>
              <a:t>                      </a:t>
            </a:r>
          </a:p>
          <a:p>
            <a:pPr eaLnBrk="1" hangingPunct="1"/>
            <a:r>
              <a:rPr lang="lt-LT" altLang="lt-LT" smtClean="0"/>
              <a:t>2016 – 549 tėvai        515 tėvai        </a:t>
            </a:r>
            <a:r>
              <a:rPr lang="en-US" altLang="lt-LT" smtClean="0"/>
              <a:t>9</a:t>
            </a:r>
            <a:r>
              <a:rPr lang="lt-LT" altLang="lt-LT" smtClean="0"/>
              <a:t>3</a:t>
            </a:r>
            <a:r>
              <a:rPr lang="en-US" altLang="lt-LT" smtClean="0"/>
              <a:t>,</a:t>
            </a:r>
            <a:r>
              <a:rPr lang="lt-LT" altLang="lt-LT" smtClean="0"/>
              <a:t>8</a:t>
            </a:r>
            <a:r>
              <a:rPr lang="en-US" altLang="lt-LT" smtClean="0"/>
              <a:t>%</a:t>
            </a:r>
            <a:endParaRPr lang="lt-LT" altLang="lt-LT" smtClean="0"/>
          </a:p>
          <a:p>
            <a:pPr eaLnBrk="1" hangingPunct="1"/>
            <a:r>
              <a:rPr lang="lt-LT" altLang="lt-LT" smtClean="0"/>
              <a:t>2017 -  616 tėvai        393 tėvai        65,4</a:t>
            </a:r>
            <a:r>
              <a:rPr lang="en-US" altLang="lt-LT" smtClean="0"/>
              <a:t>%</a:t>
            </a:r>
            <a:endParaRPr lang="lt-LT" altLang="lt-LT" smtClean="0"/>
          </a:p>
        </p:txBody>
      </p:sp>
      <p:sp>
        <p:nvSpPr>
          <p:cNvPr id="10244" name="Datos vietos rezervavimo ženklas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400" smtClean="0"/>
          </a:p>
        </p:txBody>
      </p:sp>
      <p:sp>
        <p:nvSpPr>
          <p:cNvPr id="10245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432DF0F-F006-4600-86EA-A37C5CA969F9}" type="slidenum">
              <a:rPr lang="lt-LT" altLang="lt-LT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lt-LT" altLang="lt-LT" sz="140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matytasis dizainas">
  <a:themeElements>
    <a:clrScheme name="Numatytasis dizain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umatytasis dizaina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umatytasis dizain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1196</Words>
  <Application>Microsoft Office PowerPoint</Application>
  <PresentationFormat>Demonstracija ekrane (4:3)</PresentationFormat>
  <Paragraphs>390</Paragraphs>
  <Slides>16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Numatytasis dizainas</vt:lpstr>
      <vt:lpstr>PAŽANGOS ĮSIVERTINIMO ANKETA (mokiniai ir tėvai)</vt:lpstr>
      <vt:lpstr>Vertinimo skalė</vt:lpstr>
      <vt:lpstr>MOKINIAI</vt:lpstr>
      <vt:lpstr>Bendri duomenys</vt:lpstr>
      <vt:lpstr>PowerPoint pristatymas</vt:lpstr>
      <vt:lpstr>PowerPoint pristatymas</vt:lpstr>
      <vt:lpstr>Kai mokykloje vyksta renginiai</vt:lpstr>
      <vt:lpstr>TĖVAI</vt:lpstr>
      <vt:lpstr>Bendri duomenys</vt:lpstr>
      <vt:lpstr>Tėvų pasiskirstymas pagal klases</vt:lpstr>
      <vt:lpstr>PowerPoint pristatymas</vt:lpstr>
      <vt:lpstr>PowerPoint pristatymas</vt:lpstr>
      <vt:lpstr>Įsitraukimas į mokyklos veiklą</vt:lpstr>
      <vt:lpstr>TĖVŲ IR MOKINIŲ VERTINIMO PALYGINIMAS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kab-106-01</cp:lastModifiedBy>
  <cp:revision>23</cp:revision>
  <cp:lastPrinted>2017-12-28T07:28:42Z</cp:lastPrinted>
  <dcterms:created xsi:type="dcterms:W3CDTF">2016-10-18T11:18:17Z</dcterms:created>
  <dcterms:modified xsi:type="dcterms:W3CDTF">2018-01-26T10:58:12Z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