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6" r:id="rId5"/>
    <p:sldId id="259" r:id="rId6"/>
    <p:sldId id="257" r:id="rId7"/>
    <p:sldId id="258" r:id="rId8"/>
    <p:sldId id="262" r:id="rId9"/>
    <p:sldId id="263" r:id="rId10"/>
    <p:sldId id="265" r:id="rId11"/>
    <p:sldId id="264" r:id="rId12"/>
    <p:sldId id="272" r:id="rId13"/>
    <p:sldId id="271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lt-L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66"/>
    <a:srgbClr val="66FF66"/>
    <a:srgbClr val="008080"/>
    <a:srgbClr val="33CC33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A9040-A2C0-4354-B789-BFAD09805970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38049709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0A1C3-D0D2-4690-95BA-C41BFA09D802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40024282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84A46-17EC-4F82-BC2A-E7FA83102F38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23376046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5E58B-B010-4B9A-9A2E-F9DD4AAF0A89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5519035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D1DCD-2E3A-4E20-8A85-E8F55C75A672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90719935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5BBE5-5A62-474E-AFD3-379AB636A687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88064148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51DC7-C0D7-416F-AF14-B7DB2D9428FA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64590380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0876F-B3B2-4279-85B6-17867DF85322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84888901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C22A0-F9FD-4147-8189-C7A7DAAB066F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94095509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89F41-EF46-46DC-B6BB-5FAAF094A506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03884677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 smtClean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FE1BA-553C-4DA1-A372-DB5D391793CA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27738838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Spustelėkite, jei norite keisite ruoš. pav. stilių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Spustelėkite ruošinio teksto stiliams keisti</a:t>
            </a:r>
          </a:p>
          <a:p>
            <a:pPr lvl="1"/>
            <a:r>
              <a:rPr lang="lt-LT" altLang="lt-LT" smtClean="0"/>
              <a:t>Antras lygmuo</a:t>
            </a:r>
          </a:p>
          <a:p>
            <a:pPr lvl="2"/>
            <a:r>
              <a:rPr lang="lt-LT" altLang="lt-LT" smtClean="0"/>
              <a:t>Trečias lygmuo</a:t>
            </a:r>
          </a:p>
          <a:p>
            <a:pPr lvl="3"/>
            <a:r>
              <a:rPr lang="lt-LT" altLang="lt-LT" smtClean="0"/>
              <a:t>Ketvirtas lygmuo</a:t>
            </a:r>
          </a:p>
          <a:p>
            <a:pPr lvl="4"/>
            <a:r>
              <a:rPr lang="lt-LT" altLang="lt-LT" smtClean="0"/>
              <a:t>Penktas lygmuo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F826BDD-68D9-4B18-B4D5-4258CF3165AE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Excel_97-2003_Worksheet1.xls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2.xls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3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PAŽANGOS ĮSIVERTINIMO ANKETA (mokiniai ir tėvai)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2015, 2016 m.</a:t>
            </a:r>
          </a:p>
          <a:p>
            <a:pPr eaLnBrk="1" hangingPunct="1"/>
            <a:r>
              <a:rPr lang="lt-LT" altLang="lt-LT" smtClean="0"/>
              <a:t>Pavaduotoja D.Čabanauskienė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t-L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TĖVAI</a:t>
            </a:r>
          </a:p>
        </p:txBody>
      </p:sp>
      <p:sp>
        <p:nvSpPr>
          <p:cNvPr id="11267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lt-LT" altLang="lt-LT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Bendri duomenys</a:t>
            </a:r>
          </a:p>
        </p:txBody>
      </p:sp>
      <p:sp>
        <p:nvSpPr>
          <p:cNvPr id="1229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lt-LT" altLang="lt-LT" smtClean="0"/>
              <a:t>Dalyviai – 1-8 klasių tėvai</a:t>
            </a:r>
          </a:p>
          <a:p>
            <a:pPr eaLnBrk="1" hangingPunct="1">
              <a:buFontTx/>
              <a:buNone/>
            </a:pPr>
            <a:r>
              <a:rPr lang="lt-LT" altLang="lt-LT" smtClean="0"/>
              <a:t>Apklausoje dalyvavo / visiškai atsakė/ proc.</a:t>
            </a:r>
          </a:p>
          <a:p>
            <a:pPr eaLnBrk="1" hangingPunct="1"/>
            <a:r>
              <a:rPr lang="lt-LT" altLang="lt-LT" smtClean="0"/>
              <a:t>2015 – 553 tėvai        497 tėvai        89,9 </a:t>
            </a:r>
            <a:r>
              <a:rPr lang="en-US" altLang="lt-LT" smtClean="0"/>
              <a:t>%</a:t>
            </a:r>
            <a:r>
              <a:rPr lang="lt-LT" altLang="lt-LT" smtClean="0"/>
              <a:t>                      </a:t>
            </a:r>
          </a:p>
          <a:p>
            <a:pPr eaLnBrk="1" hangingPunct="1"/>
            <a:r>
              <a:rPr lang="lt-LT" altLang="lt-LT" smtClean="0"/>
              <a:t>2016 – 549 tėvai        515 tėvai        </a:t>
            </a:r>
            <a:r>
              <a:rPr lang="en-US" altLang="lt-LT" smtClean="0"/>
              <a:t>9</a:t>
            </a:r>
            <a:r>
              <a:rPr lang="lt-LT" altLang="lt-LT" smtClean="0"/>
              <a:t>3</a:t>
            </a:r>
            <a:r>
              <a:rPr lang="en-US" altLang="lt-LT" smtClean="0"/>
              <a:t>,</a:t>
            </a:r>
            <a:r>
              <a:rPr lang="lt-LT" altLang="lt-LT" smtClean="0"/>
              <a:t>8</a:t>
            </a:r>
            <a:r>
              <a:rPr lang="en-US" altLang="lt-LT" smtClean="0"/>
              <a:t>%</a:t>
            </a:r>
            <a:endParaRPr lang="lt-LT" altLang="lt-LT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/>
          <p:cNvGraphicFramePr>
            <a:graphicFrameLocks noGrp="1"/>
          </p:cNvGraphicFramePr>
          <p:nvPr/>
        </p:nvGraphicFramePr>
        <p:xfrm>
          <a:off x="609600" y="228600"/>
          <a:ext cx="7620000" cy="5981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70862"/>
                <a:gridCol w="1174569"/>
                <a:gridCol w="1174569"/>
              </a:tblGrid>
              <a:tr h="3048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2000" dirty="0">
                          <a:solidFill>
                            <a:schemeClr val="tx1"/>
                          </a:solidFill>
                          <a:effectLst/>
                        </a:rPr>
                        <a:t>5 AUKŠČIAUSIOS  VERTĖS</a:t>
                      </a:r>
                      <a:endParaRPr lang="lt-LT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 anchor="b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2743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 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2015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2016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 anchor="b"/>
                </a:tc>
              </a:tr>
              <a:tr h="12912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>
                          <a:solidFill>
                            <a:schemeClr val="tx1"/>
                          </a:solidFill>
                          <a:effectLst/>
                        </a:rPr>
                        <a:t>Greta įprastinių pamokų  mokykloje organizuojama ir kitokia veikla (būreliai, šventės, meno renginiai, projektinės savaitės ir pan.)</a:t>
                      </a:r>
                      <a:endParaRPr lang="lt-LT" sz="18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3,7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3,7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</a:tr>
              <a:tr h="8057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>
                          <a:solidFill>
                            <a:schemeClr val="tx1"/>
                          </a:solidFill>
                          <a:effectLst/>
                        </a:rPr>
                        <a:t>Mokyklos personalas yra geranoriškas bendraudamas su tėvais.</a:t>
                      </a:r>
                      <a:endParaRPr lang="lt-LT" sz="18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3,6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3,6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</a:tr>
              <a:tr h="888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>
                          <a:solidFill>
                            <a:schemeClr val="tx1"/>
                          </a:solidFill>
                          <a:effectLst/>
                        </a:rPr>
                        <a:t>Nesamdėme ir nesamdome vaikui korepetitorių tam tikrų dalykų</a:t>
                      </a:r>
                      <a:endParaRPr lang="lt-LT" sz="18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 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3,6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</a:tr>
              <a:tr h="6714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>
                          <a:solidFill>
                            <a:schemeClr val="tx1"/>
                          </a:solidFill>
                          <a:effectLst/>
                        </a:rPr>
                        <a:t>Tėvams yra aišku, į ką, kilus klausimams, galime kreiptis</a:t>
                      </a:r>
                      <a:endParaRPr lang="lt-LT" sz="18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3,5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3,5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</a:tr>
              <a:tr h="1001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Mokinių pasiekimai ir laimėjimai yra pastebimi ir įvertinami (paskatinimais, pagyrimais ir </a:t>
                      </a:r>
                      <a:r>
                        <a:rPr lang="lt-LT" sz="1800" b="1" dirty="0" err="1">
                          <a:solidFill>
                            <a:schemeClr val="tx1"/>
                          </a:solidFill>
                          <a:effectLst/>
                        </a:rPr>
                        <a:t>kt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.).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3,5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3,5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</a:tr>
              <a:tr h="7437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Iš mano vaiko mokytojai tikisi pažangos pagal jo gebėjimus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>
                          <a:effectLst/>
                        </a:rPr>
                        <a:t>3,6</a:t>
                      </a:r>
                      <a:endParaRPr lang="lt-LT" sz="1800" b="1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</a:rPr>
                        <a:t> </a:t>
                      </a:r>
                      <a:endParaRPr lang="lt-LT" sz="1800" b="1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7070" marR="5707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/>
          <p:cNvGraphicFramePr>
            <a:graphicFrameLocks noGrp="1"/>
          </p:cNvGraphicFramePr>
          <p:nvPr/>
        </p:nvGraphicFramePr>
        <p:xfrm>
          <a:off x="457200" y="228600"/>
          <a:ext cx="8153400" cy="6472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9964"/>
                <a:gridCol w="1216718"/>
                <a:gridCol w="1216718"/>
              </a:tblGrid>
              <a:tr h="27434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</a:rPr>
                        <a:t>5 ŽEMIAUSIOS VERTĖS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274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2015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</a:tr>
              <a:tr h="12444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Esu patenkintas(-a) savo vaiko mokymosi rezultatais.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rgbClr val="FF0000"/>
                          </a:solidFill>
                          <a:effectLst/>
                        </a:rPr>
                        <a:t>2,9</a:t>
                      </a:r>
                      <a:endParaRPr lang="lt-LT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</a:tr>
              <a:tr h="7765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</a:rPr>
                        <a:t>Tėvų išsakytos nuomonės, kritika ir pasiūlymai yra aptariami ir įgyvendinami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</a:rPr>
                        <a:t>3,1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</a:tr>
              <a:tr h="856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Mano vaikas gerai atsiliepia apie visus savo bendraklasius.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rgbClr val="FF0000"/>
                          </a:solidFill>
                          <a:effectLst/>
                        </a:rPr>
                        <a:t>2,9</a:t>
                      </a:r>
                      <a:endParaRPr lang="lt-LT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</a:rPr>
                        <a:t>3,1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</a:tr>
              <a:tr h="6471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Mano vaikas noriai mokosi.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3,1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</a:rPr>
                        <a:t>3,1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</a:tr>
              <a:tr h="965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Mano vaiko mokykla žinoma kaip sėkminga -pasiekimai įvairiuose konkursuose, olimpiadose yra žinomi mieste, šalyje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</a:rPr>
                        <a:t>3,2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</a:tr>
              <a:tr h="716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Per paskutinius du mėnesius mokykloje mano vaikas iš kitų nesijuokė, nesišaipė, nesityčiojo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3,0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</a:tr>
              <a:tr h="716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Tėvų išsakytos nuomonės, kritika ir pasiūlymai yra aptariami ir įgyvendinami.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lt-LT" sz="1800">
                          <a:solidFill>
                            <a:schemeClr val="tx1"/>
                          </a:solidFill>
                          <a:effectLst/>
                        </a:rPr>
                        <a:t>3,0</a:t>
                      </a:r>
                      <a:endParaRPr lang="lt-LT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50680" marR="50680" marT="0" marB="0" anchor="b"/>
                </a:tc>
              </a:tr>
            </a:tbl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ktas 2"/>
          <p:cNvGraphicFramePr>
            <a:graphicFrameLocks noChangeAspect="1"/>
          </p:cNvGraphicFramePr>
          <p:nvPr/>
        </p:nvGraphicFramePr>
        <p:xfrm>
          <a:off x="990600" y="34925"/>
          <a:ext cx="7086600" cy="663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Darbalapis" r:id="rId4" imgW="5781711" imgH="6639021" progId="Excel.Sheet.8">
                  <p:embed/>
                </p:oleObj>
              </mc:Choice>
              <mc:Fallback>
                <p:oleObj name="Darbalapis" r:id="rId4" imgW="5781711" imgH="6639021" progId="Excel.Sheet.8">
                  <p:embed/>
                  <p:pic>
                    <p:nvPicPr>
                      <p:cNvPr id="0" name="Objektas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925"/>
                        <a:ext cx="7086600" cy="663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ktas 1"/>
          <p:cNvGraphicFramePr>
            <a:graphicFrameLocks noChangeAspect="1"/>
          </p:cNvGraphicFramePr>
          <p:nvPr/>
        </p:nvGraphicFramePr>
        <p:xfrm>
          <a:off x="304800" y="328613"/>
          <a:ext cx="8305800" cy="620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Darbalapis" r:id="rId4" imgW="7286561" imgH="6200745" progId="Excel.Sheet.8">
                  <p:embed/>
                </p:oleObj>
              </mc:Choice>
              <mc:Fallback>
                <p:oleObj name="Darbalapis" r:id="rId4" imgW="7286561" imgH="6200745" progId="Excel.Sheet.8">
                  <p:embed/>
                  <p:pic>
                    <p:nvPicPr>
                      <p:cNvPr id="0" name="Objektas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28613"/>
                        <a:ext cx="8305800" cy="620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ktas 1"/>
          <p:cNvGraphicFramePr>
            <a:graphicFrameLocks noChangeAspect="1"/>
          </p:cNvGraphicFramePr>
          <p:nvPr/>
        </p:nvGraphicFramePr>
        <p:xfrm>
          <a:off x="381000" y="228600"/>
          <a:ext cx="8077200" cy="647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Darbalapis" r:id="rId4" imgW="7286561" imgH="7648519" progId="Excel.Sheet.8">
                  <p:embed/>
                </p:oleObj>
              </mc:Choice>
              <mc:Fallback>
                <p:oleObj name="Darbalapis" r:id="rId4" imgW="7286561" imgH="7648519" progId="Excel.Sheet.8">
                  <p:embed/>
                  <p:pic>
                    <p:nvPicPr>
                      <p:cNvPr id="0" name="Objektas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8600"/>
                        <a:ext cx="8077200" cy="647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lt-LT" smtClean="0"/>
              <a:t>Sritys</a:t>
            </a:r>
            <a:endParaRPr lang="lt-LT" altLang="lt-LT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lt-LT" smtClean="0"/>
              <a:t>Santykiai,</a:t>
            </a:r>
            <a:r>
              <a:rPr lang="lt-LT" altLang="lt-LT" smtClean="0"/>
              <a:t> </a:t>
            </a:r>
            <a:r>
              <a:rPr lang="en-US" altLang="lt-LT" smtClean="0"/>
              <a:t> sa</a:t>
            </a:r>
            <a:r>
              <a:rPr lang="lt-LT" altLang="lt-LT" smtClean="0"/>
              <a:t>ugumas, jausena</a:t>
            </a:r>
          </a:p>
          <a:p>
            <a:pPr eaLnBrk="1" hangingPunct="1"/>
            <a:r>
              <a:rPr lang="lt-LT" altLang="lt-LT" smtClean="0"/>
              <a:t>Tapatumo jausmas, pasitenkinimas</a:t>
            </a:r>
          </a:p>
          <a:p>
            <a:pPr eaLnBrk="1" hangingPunct="1"/>
            <a:r>
              <a:rPr lang="lt-LT" altLang="lt-LT" smtClean="0"/>
              <a:t>Bendruomeniškumas, įsitraukimas į veiklas</a:t>
            </a:r>
          </a:p>
          <a:p>
            <a:pPr eaLnBrk="1" hangingPunct="1"/>
            <a:endParaRPr lang="lt-LT" altLang="lt-LT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Vertinimo skalė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4 –</a:t>
            </a:r>
            <a:r>
              <a:rPr lang="lt-LT" altLang="lt-LT" smtClean="0">
                <a:solidFill>
                  <a:srgbClr val="008080"/>
                </a:solidFill>
              </a:rPr>
              <a:t>v</a:t>
            </a:r>
            <a:r>
              <a:rPr lang="de-CH" altLang="lt-LT" smtClean="0">
                <a:solidFill>
                  <a:srgbClr val="008080"/>
                </a:solidFill>
              </a:rPr>
              <a:t>isiškai</a:t>
            </a:r>
            <a:r>
              <a:rPr lang="lt-LT" altLang="lt-LT" smtClean="0">
                <a:solidFill>
                  <a:srgbClr val="008080"/>
                </a:solidFill>
              </a:rPr>
              <a:t> </a:t>
            </a:r>
            <a:r>
              <a:rPr lang="de-CH" altLang="lt-LT" smtClean="0">
                <a:solidFill>
                  <a:srgbClr val="008080"/>
                </a:solidFill>
              </a:rPr>
              <a:t>sutinku</a:t>
            </a:r>
            <a:r>
              <a:rPr lang="lt-LT" altLang="lt-LT" smtClean="0">
                <a:solidFill>
                  <a:srgbClr val="00CC66"/>
                </a:solidFill>
              </a:rPr>
              <a:t> </a:t>
            </a:r>
          </a:p>
          <a:p>
            <a:pPr eaLnBrk="1" hangingPunct="1"/>
            <a:r>
              <a:rPr lang="lt-LT" altLang="lt-LT" smtClean="0"/>
              <a:t>3 – </a:t>
            </a:r>
            <a:r>
              <a:rPr lang="lt-LT" altLang="lt-LT" smtClean="0">
                <a:solidFill>
                  <a:srgbClr val="33CC33"/>
                </a:solidFill>
              </a:rPr>
              <a:t>ko gero sutinku</a:t>
            </a:r>
          </a:p>
          <a:p>
            <a:pPr eaLnBrk="1" hangingPunct="1"/>
            <a:r>
              <a:rPr lang="lt-LT" altLang="lt-LT" smtClean="0"/>
              <a:t>2 – </a:t>
            </a:r>
            <a:r>
              <a:rPr lang="lt-LT" altLang="lt-LT" smtClean="0">
                <a:solidFill>
                  <a:srgbClr val="FF9966"/>
                </a:solidFill>
              </a:rPr>
              <a:t>ko gero nesutinku</a:t>
            </a:r>
          </a:p>
          <a:p>
            <a:pPr eaLnBrk="1" hangingPunct="1"/>
            <a:r>
              <a:rPr lang="lt-LT" altLang="lt-LT" smtClean="0"/>
              <a:t>1 – </a:t>
            </a:r>
            <a:r>
              <a:rPr lang="lt-LT" altLang="lt-LT" smtClean="0">
                <a:solidFill>
                  <a:srgbClr val="FF0000"/>
                </a:solidFill>
              </a:rPr>
              <a:t>visiškai nesutinku</a:t>
            </a:r>
            <a:r>
              <a:rPr lang="lt-LT" altLang="lt-LT" smtClean="0"/>
              <a:t>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t-L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MOKINIAI</a:t>
            </a:r>
          </a:p>
        </p:txBody>
      </p:sp>
      <p:sp>
        <p:nvSpPr>
          <p:cNvPr id="5123" name="Antrinis pavadinima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lt-LT" altLang="lt-LT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lt-LT" smtClean="0"/>
              <a:t>Bendri duomenys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lt-LT" altLang="lt-LT" smtClean="0"/>
              <a:t>Dalyviai – 5-8 klasių mokiniai</a:t>
            </a:r>
          </a:p>
          <a:p>
            <a:pPr eaLnBrk="1" hangingPunct="1">
              <a:buFontTx/>
              <a:buNone/>
            </a:pPr>
            <a:r>
              <a:rPr lang="lt-LT" altLang="lt-LT" smtClean="0"/>
              <a:t>Apklausoje dalyvavo / visiškai atsakė/ proc.</a:t>
            </a:r>
          </a:p>
          <a:p>
            <a:pPr eaLnBrk="1" hangingPunct="1"/>
            <a:r>
              <a:rPr lang="lt-LT" altLang="lt-LT" smtClean="0"/>
              <a:t>2015 – 298 mok.        286 mok.         96 </a:t>
            </a:r>
            <a:r>
              <a:rPr lang="en-US" altLang="lt-LT" smtClean="0"/>
              <a:t>%</a:t>
            </a:r>
            <a:r>
              <a:rPr lang="lt-LT" altLang="lt-LT" smtClean="0"/>
              <a:t>                      </a:t>
            </a:r>
          </a:p>
          <a:p>
            <a:pPr eaLnBrk="1" hangingPunct="1"/>
            <a:r>
              <a:rPr lang="lt-LT" altLang="lt-LT" smtClean="0"/>
              <a:t>2016 – 262 mok</a:t>
            </a:r>
            <a:r>
              <a:rPr lang="en-US" altLang="lt-LT" smtClean="0"/>
              <a:t>.        261 mok.         99,6%</a:t>
            </a:r>
            <a:endParaRPr lang="lt-LT" altLang="lt-LT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91" name="Group 147"/>
          <p:cNvGraphicFramePr>
            <a:graphicFrameLocks noGrp="1"/>
          </p:cNvGraphicFramePr>
          <p:nvPr/>
        </p:nvGraphicFramePr>
        <p:xfrm>
          <a:off x="685800" y="1524000"/>
          <a:ext cx="7772400" cy="4607084"/>
        </p:xfrm>
        <a:graphic>
          <a:graphicData uri="http://schemas.openxmlformats.org/drawingml/2006/table">
            <a:tbl>
              <a:tblPr/>
              <a:tblGrid>
                <a:gridCol w="5649913"/>
                <a:gridCol w="989012"/>
                <a:gridCol w="1133475"/>
              </a:tblGrid>
              <a:tr h="53328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AUKŠČIAUSIOS VERTĖS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45715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Aš esu patenkintas, kad mokausi būtent šioje mokykloje.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3,3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3,4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3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Greta įprastinių pamokų mokykloje organizuojama ir kitokia veikla (būreliai, šventės, meno renginiai, projektinės savaitės ir pan.).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3,3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3,4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18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Mokytojai tiki, kad kiekvienas iš mūsų gali padaryti pažangą, mokantis jo dalyko.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3,3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3,2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Apie m</a:t>
                      </a: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ūsų</a:t>
                      </a: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mokyklą mokiniai ir tėvai atsiliepia teigiamai.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3,3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3,2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26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 paskutinius du mėnesius aš pats(-i) nesijuokiau, nesišaipiau, nesityčiojau iš kitų mokinių</a:t>
                      </a: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.</a:t>
                      </a:r>
                      <a:endParaRPr kumimoji="0" lang="de-CH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3,2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3,3</a:t>
                      </a:r>
                    </a:p>
                  </a:txBody>
                  <a:tcPr marT="45711" marB="4571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03" name="Group 135"/>
          <p:cNvGraphicFramePr>
            <a:graphicFrameLocks noGrp="1"/>
          </p:cNvGraphicFramePr>
          <p:nvPr/>
        </p:nvGraphicFramePr>
        <p:xfrm>
          <a:off x="685800" y="609600"/>
          <a:ext cx="7620000" cy="5494338"/>
        </p:xfrm>
        <a:graphic>
          <a:graphicData uri="http://schemas.openxmlformats.org/drawingml/2006/table">
            <a:tbl>
              <a:tblPr/>
              <a:tblGrid>
                <a:gridCol w="5397500"/>
                <a:gridCol w="1111250"/>
                <a:gridCol w="1111250"/>
              </a:tblGrid>
              <a:tr h="83824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ŽEMIAUSIOS VERTĖS</a:t>
                      </a:r>
                      <a:endParaRPr kumimoji="0" lang="lt-L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96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28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Mūsų mokyklos mokiniai drausmingai elgiasi net ir tada, kai nemato mokytojai.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2,1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2,2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 paskutinius du mėnesius mūsų klasėje (mokykloje) iš mokinių nesijuokė, nesišaipė, nesityčiojo.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2,2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733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Mano tėvai mokykloje aktyvūs – įsitraukia į renginių organizavimą, veda pamokas, vyksta kartu į ekskursijas, žygius ir kt.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2,6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Mūsų mokykloje mokinių nuomonės, kritika ir pasiūlymai yra aptariami ir įgyvendinami.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2,7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2,6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6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Mes, mokiniai, dažnai teikiame siūlymus, kaip mūsų mokykloje būtų galima ką nors pakeisti.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2,7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2,7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63" name="Group 651"/>
          <p:cNvGraphicFramePr>
            <a:graphicFrameLocks noGrp="1"/>
          </p:cNvGraphicFramePr>
          <p:nvPr/>
        </p:nvGraphicFramePr>
        <p:xfrm>
          <a:off x="917575" y="271463"/>
          <a:ext cx="7310438" cy="6340477"/>
        </p:xfrm>
        <a:graphic>
          <a:graphicData uri="http://schemas.openxmlformats.org/drawingml/2006/table">
            <a:tbl>
              <a:tblPr/>
              <a:tblGrid>
                <a:gridCol w="2438400"/>
                <a:gridCol w="571500"/>
                <a:gridCol w="631825"/>
                <a:gridCol w="692150"/>
                <a:gridCol w="539750"/>
                <a:gridCol w="609600"/>
                <a:gridCol w="619125"/>
                <a:gridCol w="679450"/>
                <a:gridCol w="528638"/>
              </a:tblGrid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3-4.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tik 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3-4.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tik 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%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%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%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%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51821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Gerai sutariu su visais bendraklasiais.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78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7315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Aš jaučiuosi saugiai visoje mokykloje: klasėje, koridoriuose, kieme, valgykloje, tualetuose.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7315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Mūsų klasės mokiniai su mokytojais elgiasi draugiškai ir pagarbiai.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94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Mokyklos mokytojai visuomet padeda, papildomai paaiškina tiems mokiniams, kuriems sunkiau sekasi mokytis.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94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Mokyklos mokytojai visuomet padės mokiniui, kuris turi asmeninių problemų, rūpesčių (namie, su bendraamžiais ir pan.).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Mokytojai mane dažnai pagiria.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51821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Aš nebijau pamokose daryti klaidų ar neteisingai atsakyti.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73159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Jei prasižengiu mokykloje, su manimi elgiamasi sąžiningai ir teisingai.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804" name="Group 468"/>
          <p:cNvGraphicFramePr>
            <a:graphicFrameLocks noGrp="1"/>
          </p:cNvGraphicFramePr>
          <p:nvPr/>
        </p:nvGraphicFramePr>
        <p:xfrm>
          <a:off x="917575" y="1576388"/>
          <a:ext cx="7310438" cy="3717925"/>
        </p:xfrm>
        <a:graphic>
          <a:graphicData uri="http://schemas.openxmlformats.org/drawingml/2006/table">
            <a:tbl>
              <a:tblPr/>
              <a:tblGrid>
                <a:gridCol w="2438400"/>
                <a:gridCol w="571500"/>
                <a:gridCol w="631825"/>
                <a:gridCol w="692150"/>
                <a:gridCol w="539750"/>
                <a:gridCol w="609600"/>
                <a:gridCol w="619125"/>
                <a:gridCol w="679450"/>
                <a:gridCol w="528638"/>
              </a:tblGrid>
              <a:tr h="3047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047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3-4.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tik 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3-4.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tik 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7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%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%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%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%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7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Aš noriai einu į mokyklą.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51807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Pamokos man yra įdomios, nenuobodžios.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94473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Mūsų mokykla žinoma kaip sėkminga - pasiekimai įvairiuose konkursuose, olimpiadose yra žinomi mieste, šalyje.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51807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Mokykloje dažniausiai jaučiuosi laimingas(-a).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51807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Mano tėvai noriai dalyvauja mokyklos renginiuose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lt-L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umatytasis dizainas">
  <a:themeElements>
    <a:clrScheme name="Numatytasis dizaina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umatytasis dizaina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umatytasis dizain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matytasis dizaina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matytasis dizaina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743</Words>
  <Application>Microsoft Office PowerPoint</Application>
  <PresentationFormat>Demonstracija ekrane (4:3)</PresentationFormat>
  <Paragraphs>272</Paragraphs>
  <Slides>16</Slides>
  <Notes>0</Notes>
  <HiddenSlides>0</HiddenSlides>
  <MMClips>0</MMClips>
  <ScaleCrop>false</ScaleCrop>
  <HeadingPairs>
    <vt:vector size="8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Įdėtosios OLE paslaugos</vt:lpstr>
      </vt:variant>
      <vt:variant>
        <vt:i4>1</vt:i4>
      </vt:variant>
      <vt:variant>
        <vt:lpstr>Skaidrių pavadinimai</vt:lpstr>
      </vt:variant>
      <vt:variant>
        <vt:i4>16</vt:i4>
      </vt:variant>
    </vt:vector>
  </HeadingPairs>
  <TitlesOfParts>
    <vt:vector size="23" baseType="lpstr">
      <vt:lpstr>Arial</vt:lpstr>
      <vt:lpstr>Calibri</vt:lpstr>
      <vt:lpstr>Arial Narrow</vt:lpstr>
      <vt:lpstr>Times New Roman</vt:lpstr>
      <vt:lpstr>MS Mincho</vt:lpstr>
      <vt:lpstr>Numatytasis dizainas</vt:lpstr>
      <vt:lpstr>Microsoft Excel 97–2003 darbalapis</vt:lpstr>
      <vt:lpstr>PAŽANGOS ĮSIVERTINIMO ANKETA (mokiniai ir tėvai)</vt:lpstr>
      <vt:lpstr>Sritys</vt:lpstr>
      <vt:lpstr>Vertinimo skalė</vt:lpstr>
      <vt:lpstr>MOKINIAI</vt:lpstr>
      <vt:lpstr>Bendri duomenys</vt:lpstr>
      <vt:lpstr>PowerPoint pristatymas</vt:lpstr>
      <vt:lpstr>PowerPoint pristatymas</vt:lpstr>
      <vt:lpstr>PowerPoint pristatymas</vt:lpstr>
      <vt:lpstr>PowerPoint pristatymas</vt:lpstr>
      <vt:lpstr>TĖVAI</vt:lpstr>
      <vt:lpstr>Bendri duomenys</vt:lpstr>
      <vt:lpstr>PowerPoint pristatymas</vt:lpstr>
      <vt:lpstr>PowerPoint pristatymas</vt:lpstr>
      <vt:lpstr>PowerPoint pristatymas</vt:lpstr>
      <vt:lpstr>PowerPoint pristatymas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kab-106-01</cp:lastModifiedBy>
  <cp:revision>12</cp:revision>
  <cp:lastPrinted>1601-01-01T00:00:00Z</cp:lastPrinted>
  <dcterms:created xsi:type="dcterms:W3CDTF">2016-10-18T11:18:17Z</dcterms:created>
  <dcterms:modified xsi:type="dcterms:W3CDTF">2018-01-26T10:57:55Z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